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90" r:id="rId3"/>
    <p:sldId id="257" r:id="rId4"/>
    <p:sldId id="268" r:id="rId5"/>
    <p:sldId id="269" r:id="rId6"/>
    <p:sldId id="270" r:id="rId7"/>
    <p:sldId id="271" r:id="rId8"/>
    <p:sldId id="272" r:id="rId9"/>
    <p:sldId id="273" r:id="rId10"/>
    <p:sldId id="274"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 id="258" r:id="rId25"/>
    <p:sldId id="289" r:id="rId26"/>
    <p:sldId id="266" r:id="rId27"/>
    <p:sldId id="267" r:id="rId28"/>
  </p:sldIdLst>
  <p:sldSz cx="9144000" cy="5143500" type="screen16x9"/>
  <p:notesSz cx="6858000" cy="9144000"/>
  <p:embeddedFontLst>
    <p:embeddedFont>
      <p:font typeface="Bookman Old Style" panose="02050604050505020204" pitchFamily="18"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Century Gothic" panose="020B0502020202020204" pitchFamily="34" charset="0"/>
      <p:regular r:id="rId38"/>
      <p:bold r:id="rId39"/>
      <p:italic r:id="rId40"/>
      <p:boldItalic r:id="rId41"/>
    </p:embeddedFont>
    <p:embeddedFont>
      <p:font typeface="EB Garamond" panose="00000500000000000000" pitchFamily="2" charset="0"/>
      <p:regular r:id="rId42"/>
      <p:bold r:id="rId43"/>
      <p:italic r:id="rId44"/>
      <p:boldItalic r:id="rId45"/>
    </p:embeddedFont>
    <p:embeddedFont>
      <p:font typeface="Georgia" panose="02040502050405020303" pitchFamily="18"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4ED574F-9D47-43CB-B3DA-BC5E5928AA1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65" autoAdjust="0"/>
    <p:restoredTop sz="94690" autoAdjust="0"/>
  </p:normalViewPr>
  <p:slideViewPr>
    <p:cSldViewPr snapToGrid="0">
      <p:cViewPr>
        <p:scale>
          <a:sx n="107" d="100"/>
          <a:sy n="107" d="100"/>
        </p:scale>
        <p:origin x="62" y="72"/>
      </p:cViewPr>
      <p:guideLst>
        <p:guide orient="horz" pos="1660"/>
        <p:guide pos="2880"/>
      </p:guideLst>
    </p:cSldViewPr>
  </p:slideViewPr>
  <p:outlineViewPr>
    <p:cViewPr>
      <p:scale>
        <a:sx n="33" d="100"/>
        <a:sy n="33" d="100"/>
      </p:scale>
      <p:origin x="0" y="-171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c14ff250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c14ff250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d19e872109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d19e872109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0c14ff250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0c14ff250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p:cSld name="Slide 1">
    <p:spTree>
      <p:nvGrpSpPr>
        <p:cNvPr id="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11" type="vertTitleAndTx">
  <p:cSld name="VERTICAL_TITLE_AND_VERTICAL_TEXT">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2" name="Google Shape;72;p12"/>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3" name="Google Shape;73;p1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4" name="Google Shape;74;p1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5" name="Google Shape;75;p1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6"/>
        <p:cNvGrpSpPr/>
        <p:nvPr/>
      </p:nvGrpSpPr>
      <p:grpSpPr>
        <a:xfrm>
          <a:off x="0" y="0"/>
          <a:ext cx="0" cy="0"/>
          <a:chOff x="0" y="0"/>
          <a:chExt cx="0" cy="0"/>
        </a:xfrm>
      </p:grpSpPr>
      <p:pic>
        <p:nvPicPr>
          <p:cNvPr id="77" name="Google Shape;77;p13" descr="offset_comp_406605.jpg"/>
          <p:cNvPicPr preferRelativeResize="0"/>
          <p:nvPr/>
        </p:nvPicPr>
        <p:blipFill rotWithShape="1">
          <a:blip r:embed="rId2">
            <a:alphaModFix amt="66000"/>
          </a:blip>
          <a:srcRect l="20991" t="2690" r="40112" b="39565"/>
          <a:stretch>
            <a:fillRect/>
          </a:stretch>
        </p:blipFill>
        <p:spPr>
          <a:xfrm>
            <a:off x="0" y="0"/>
            <a:ext cx="5157900" cy="5143500"/>
          </a:xfrm>
          <a:prstGeom prst="rtTriangle">
            <a:avLst/>
          </a:prstGeom>
          <a:noFill/>
          <a:ln>
            <a:noFill/>
          </a:ln>
        </p:spPr>
      </p:pic>
      <p:pic>
        <p:nvPicPr>
          <p:cNvPr id="78" name="Google Shape;78;p13" descr="offset_comp_342327_edtied.jpg"/>
          <p:cNvPicPr preferRelativeResize="0"/>
          <p:nvPr/>
        </p:nvPicPr>
        <p:blipFill rotWithShape="1">
          <a:blip r:embed="rId3">
            <a:alphaModFix amt="31000"/>
          </a:blip>
          <a:srcRect l="14009" t="35833" r="43289" b="11297"/>
          <a:stretch>
            <a:fillRect/>
          </a:stretch>
        </p:blipFill>
        <p:spPr>
          <a:xfrm rot="10800000">
            <a:off x="6976800" y="-25"/>
            <a:ext cx="2167200" cy="2012700"/>
          </a:xfrm>
          <a:prstGeom prst="rtTriangle">
            <a:avLst/>
          </a:prstGeom>
          <a:noFill/>
          <a:ln>
            <a:noFill/>
          </a:ln>
        </p:spPr>
      </p:pic>
      <p:sp>
        <p:nvSpPr>
          <p:cNvPr id="79" name="Google Shape;79;p13"/>
          <p:cNvSpPr txBox="1">
            <a:spLocks noGrp="1"/>
          </p:cNvSpPr>
          <p:nvPr>
            <p:ph type="ctrTitle"/>
          </p:nvPr>
        </p:nvSpPr>
        <p:spPr>
          <a:xfrm>
            <a:off x="3537150" y="1578400"/>
            <a:ext cx="5017500" cy="1578900"/>
          </a:xfrm>
          <a:prstGeom prst="rect">
            <a:avLst/>
          </a:prstGeom>
        </p:spPr>
        <p:txBody>
          <a:bodyPr spcFirstLastPara="1" wrap="square" lIns="68575" tIns="34275" rIns="68575" bIns="3427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80" name="Google Shape;80;p13"/>
          <p:cNvSpPr txBox="1">
            <a:spLocks noGrp="1"/>
          </p:cNvSpPr>
          <p:nvPr>
            <p:ph type="subTitle" idx="1"/>
          </p:nvPr>
        </p:nvSpPr>
        <p:spPr>
          <a:xfrm>
            <a:off x="5083950" y="3924925"/>
            <a:ext cx="3470700" cy="5061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SzPts val="2100"/>
              <a:buNone/>
              <a:defRPr/>
            </a:lvl1pPr>
            <a:lvl2pPr lvl="1" rtl="0">
              <a:lnSpc>
                <a:spcPct val="100000"/>
              </a:lnSpc>
              <a:spcBef>
                <a:spcPts val="400"/>
              </a:spcBef>
              <a:spcAft>
                <a:spcPts val="0"/>
              </a:spcAft>
              <a:buSzPts val="1300"/>
              <a:buNone/>
              <a:defRPr sz="1300"/>
            </a:lvl2pPr>
            <a:lvl3pPr lvl="2" rtl="0">
              <a:lnSpc>
                <a:spcPct val="100000"/>
              </a:lnSpc>
              <a:spcBef>
                <a:spcPts val="400"/>
              </a:spcBef>
              <a:spcAft>
                <a:spcPts val="0"/>
              </a:spcAft>
              <a:buSzPts val="1300"/>
              <a:buNone/>
              <a:defRPr sz="1300"/>
            </a:lvl3pPr>
            <a:lvl4pPr lvl="3" rtl="0">
              <a:lnSpc>
                <a:spcPct val="100000"/>
              </a:lnSpc>
              <a:spcBef>
                <a:spcPts val="400"/>
              </a:spcBef>
              <a:spcAft>
                <a:spcPts val="0"/>
              </a:spcAft>
              <a:buSzPts val="1300"/>
              <a:buNone/>
              <a:defRPr sz="1300"/>
            </a:lvl4pPr>
            <a:lvl5pPr lvl="4" rtl="0">
              <a:lnSpc>
                <a:spcPct val="100000"/>
              </a:lnSpc>
              <a:spcBef>
                <a:spcPts val="400"/>
              </a:spcBef>
              <a:spcAft>
                <a:spcPts val="0"/>
              </a:spcAft>
              <a:buSzPts val="1300"/>
              <a:buNone/>
              <a:defRPr sz="1300"/>
            </a:lvl5pPr>
            <a:lvl6pPr lvl="5" rtl="0">
              <a:lnSpc>
                <a:spcPct val="100000"/>
              </a:lnSpc>
              <a:spcBef>
                <a:spcPts val="400"/>
              </a:spcBef>
              <a:spcAft>
                <a:spcPts val="0"/>
              </a:spcAft>
              <a:buSzPts val="1300"/>
              <a:buNone/>
              <a:defRPr sz="1300"/>
            </a:lvl6pPr>
            <a:lvl7pPr lvl="6" rtl="0">
              <a:lnSpc>
                <a:spcPct val="100000"/>
              </a:lnSpc>
              <a:spcBef>
                <a:spcPts val="400"/>
              </a:spcBef>
              <a:spcAft>
                <a:spcPts val="0"/>
              </a:spcAft>
              <a:buSzPts val="1300"/>
              <a:buNone/>
              <a:defRPr sz="1300"/>
            </a:lvl7pPr>
            <a:lvl8pPr lvl="7" rtl="0">
              <a:lnSpc>
                <a:spcPct val="100000"/>
              </a:lnSpc>
              <a:spcBef>
                <a:spcPts val="400"/>
              </a:spcBef>
              <a:spcAft>
                <a:spcPts val="0"/>
              </a:spcAft>
              <a:buSzPts val="1300"/>
              <a:buNone/>
              <a:defRPr sz="1300"/>
            </a:lvl8pPr>
            <a:lvl9pPr lvl="8" rtl="0">
              <a:lnSpc>
                <a:spcPct val="100000"/>
              </a:lnSpc>
              <a:spcBef>
                <a:spcPts val="400"/>
              </a:spcBef>
              <a:spcAft>
                <a:spcPts val="0"/>
              </a:spcAft>
              <a:buSzPts val="1300"/>
              <a:buNone/>
              <a:defRPr sz="1300"/>
            </a:lvl9pPr>
          </a:lstStyle>
          <a:p>
            <a:endParaRPr/>
          </a:p>
        </p:txBody>
      </p:sp>
      <p:sp>
        <p:nvSpPr>
          <p:cNvPr id="81" name="Google Shape;81;p13"/>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82" name="Google Shape;82;p13"/>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84"/>
        <p:cNvGrpSpPr/>
        <p:nvPr/>
      </p:nvGrpSpPr>
      <p:grpSpPr>
        <a:xfrm>
          <a:off x="0" y="0"/>
          <a:ext cx="0" cy="0"/>
          <a:chOff x="0" y="0"/>
          <a:chExt cx="0" cy="0"/>
        </a:xfrm>
      </p:grpSpPr>
      <p:grpSp>
        <p:nvGrpSpPr>
          <p:cNvPr id="85" name="Google Shape;85;p14"/>
          <p:cNvGrpSpPr/>
          <p:nvPr/>
        </p:nvGrpSpPr>
        <p:grpSpPr>
          <a:xfrm>
            <a:off x="4406400" y="0"/>
            <a:ext cx="4737600" cy="5143065"/>
            <a:chOff x="4406400" y="0"/>
            <a:chExt cx="4737600" cy="5143065"/>
          </a:xfrm>
        </p:grpSpPr>
        <p:sp>
          <p:nvSpPr>
            <p:cNvPr id="86" name="Google Shape;86;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4"/>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05" name="Google Shape;105;p14"/>
          <p:cNvSpPr txBox="1">
            <a:spLocks noGrp="1"/>
          </p:cNvSpPr>
          <p:nvPr>
            <p:ph type="title"/>
          </p:nvPr>
        </p:nvSpPr>
        <p:spPr>
          <a:xfrm>
            <a:off x="1297500" y="393750"/>
            <a:ext cx="7038900" cy="914100"/>
          </a:xfrm>
          <a:prstGeom prst="rect">
            <a:avLst/>
          </a:prstGeom>
        </p:spPr>
        <p:txBody>
          <a:bodyPr spcFirstLastPara="1" wrap="square" lIns="68575" tIns="34275" rIns="68575" bIns="3427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6"/>
        <p:cNvGrpSpPr/>
        <p:nvPr/>
      </p:nvGrpSpPr>
      <p:grpSpPr>
        <a:xfrm>
          <a:off x="0" y="0"/>
          <a:ext cx="0" cy="0"/>
          <a:chOff x="0" y="0"/>
          <a:chExt cx="0" cy="0"/>
        </a:xfrm>
      </p:grpSpPr>
      <p:sp>
        <p:nvSpPr>
          <p:cNvPr id="107" name="Google Shape;107;p1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5"/>
          <p:cNvGrpSpPr/>
          <p:nvPr/>
        </p:nvGrpSpPr>
        <p:grpSpPr>
          <a:xfrm>
            <a:off x="0" y="381001"/>
            <a:ext cx="1037850" cy="1016287"/>
            <a:chOff x="0" y="381001"/>
            <a:chExt cx="1037850" cy="1016287"/>
          </a:xfrm>
        </p:grpSpPr>
        <p:sp>
          <p:nvSpPr>
            <p:cNvPr id="112" name="Google Shape;112;p1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15"/>
          <p:cNvSpPr txBox="1">
            <a:spLocks noGrp="1"/>
          </p:cNvSpPr>
          <p:nvPr>
            <p:ph type="title"/>
          </p:nvPr>
        </p:nvSpPr>
        <p:spPr>
          <a:xfrm>
            <a:off x="1297500" y="393750"/>
            <a:ext cx="7038900" cy="914100"/>
          </a:xfrm>
          <a:prstGeom prst="rect">
            <a:avLst/>
          </a:prstGeom>
        </p:spPr>
        <p:txBody>
          <a:bodyPr spcFirstLastPara="1" wrap="square" lIns="68575" tIns="34275" rIns="68575" bIns="3427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5" name="Google Shape;115;p15"/>
          <p:cNvSpPr txBox="1">
            <a:spLocks noGrp="1"/>
          </p:cNvSpPr>
          <p:nvPr>
            <p:ph type="body" idx="1"/>
          </p:nvPr>
        </p:nvSpPr>
        <p:spPr>
          <a:xfrm>
            <a:off x="1297500" y="1567550"/>
            <a:ext cx="7038900" cy="2911200"/>
          </a:xfrm>
          <a:prstGeom prst="rect">
            <a:avLst/>
          </a:prstGeom>
        </p:spPr>
        <p:txBody>
          <a:bodyPr spcFirstLastPara="1" wrap="square" lIns="68575" tIns="34275" rIns="68575" bIns="34275" anchor="t" anchorCtr="0">
            <a:noAutofit/>
          </a:bodyPr>
          <a:lstStyle>
            <a:lvl1pPr marL="457200" lvl="0" indent="-361950" rtl="0">
              <a:spcBef>
                <a:spcPts val="800"/>
              </a:spcBef>
              <a:spcAft>
                <a:spcPts val="0"/>
              </a:spcAft>
              <a:buSzPts val="2100"/>
              <a:buChar char="•"/>
              <a:defRPr/>
            </a:lvl1pPr>
            <a:lvl2pPr marL="914400" lvl="1" indent="-342900" rtl="0">
              <a:spcBef>
                <a:spcPts val="400"/>
              </a:spcBef>
              <a:spcAft>
                <a:spcPts val="0"/>
              </a:spcAft>
              <a:buSzPts val="18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116" name="Google Shape;116;p15"/>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117"/>
        <p:cNvGrpSpPr/>
        <p:nvPr/>
      </p:nvGrpSpPr>
      <p:grpSpPr>
        <a:xfrm>
          <a:off x="0" y="0"/>
          <a:ext cx="0" cy="0"/>
          <a:chOff x="0" y="0"/>
          <a:chExt cx="0" cy="0"/>
        </a:xfrm>
      </p:grpSpPr>
      <p:pic>
        <p:nvPicPr>
          <p:cNvPr id="118" name="Google Shape;118;p16" descr="offset_comp_343059.jpg"/>
          <p:cNvPicPr preferRelativeResize="0"/>
          <p:nvPr/>
        </p:nvPicPr>
        <p:blipFill rotWithShape="1">
          <a:blip r:embed="rId2">
            <a:alphaModFix amt="80000"/>
          </a:blip>
          <a:srcRect l="30474" t="11955" r="30474" b="25870"/>
          <a:stretch>
            <a:fillRect/>
          </a:stretch>
        </p:blipFill>
        <p:spPr>
          <a:xfrm rot="-5400000">
            <a:off x="113630" y="-105700"/>
            <a:ext cx="5142300" cy="5364300"/>
          </a:xfrm>
          <a:prstGeom prst="diagStripe">
            <a:avLst>
              <a:gd name="adj" fmla="val 50343"/>
            </a:avLst>
          </a:prstGeom>
          <a:noFill/>
          <a:ln>
            <a:noFill/>
          </a:ln>
        </p:spPr>
      </p:pic>
      <p:sp>
        <p:nvSpPr>
          <p:cNvPr id="119" name="Google Shape;119;p16"/>
          <p:cNvSpPr txBox="1">
            <a:spLocks noGrp="1"/>
          </p:cNvSpPr>
          <p:nvPr>
            <p:ph type="title"/>
          </p:nvPr>
        </p:nvSpPr>
        <p:spPr>
          <a:xfrm>
            <a:off x="1297500" y="393750"/>
            <a:ext cx="7038900" cy="914100"/>
          </a:xfrm>
          <a:prstGeom prst="rect">
            <a:avLst/>
          </a:prstGeom>
        </p:spPr>
        <p:txBody>
          <a:bodyPr spcFirstLastPara="1" wrap="square" lIns="68575" tIns="34275" rIns="68575" bIns="3427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0" name="Google Shape;120;p16"/>
          <p:cNvSpPr txBox="1">
            <a:spLocks noGrp="1"/>
          </p:cNvSpPr>
          <p:nvPr>
            <p:ph type="body" idx="1"/>
          </p:nvPr>
        </p:nvSpPr>
        <p:spPr>
          <a:xfrm>
            <a:off x="4018025" y="1567550"/>
            <a:ext cx="4318500" cy="1766700"/>
          </a:xfrm>
          <a:prstGeom prst="rect">
            <a:avLst/>
          </a:prstGeom>
        </p:spPr>
        <p:txBody>
          <a:bodyPr spcFirstLastPara="1" wrap="square" lIns="68575" tIns="34275" rIns="68575" bIns="34275" anchor="t" anchorCtr="0">
            <a:noAutofit/>
          </a:bodyPr>
          <a:lstStyle>
            <a:lvl1pPr marL="457200" lvl="0" indent="-361950" rtl="0">
              <a:spcBef>
                <a:spcPts val="800"/>
              </a:spcBef>
              <a:spcAft>
                <a:spcPts val="0"/>
              </a:spcAft>
              <a:buClr>
                <a:schemeClr val="dk2"/>
              </a:buClr>
              <a:buSzPts val="2100"/>
              <a:buChar char="•"/>
              <a:defRPr>
                <a:solidFill>
                  <a:schemeClr val="dk2"/>
                </a:solidFill>
              </a:defRPr>
            </a:lvl1pPr>
            <a:lvl2pPr marL="914400" lvl="1" indent="-342900" rtl="0">
              <a:spcBef>
                <a:spcPts val="400"/>
              </a:spcBef>
              <a:spcAft>
                <a:spcPts val="0"/>
              </a:spcAft>
              <a:buClr>
                <a:schemeClr val="dk2"/>
              </a:buClr>
              <a:buSzPts val="1800"/>
              <a:buChar char="•"/>
              <a:defRPr>
                <a:solidFill>
                  <a:schemeClr val="dk2"/>
                </a:solidFill>
              </a:defRPr>
            </a:lvl2pPr>
            <a:lvl3pPr marL="1371600" lvl="2" indent="-323850" rtl="0">
              <a:spcBef>
                <a:spcPts val="400"/>
              </a:spcBef>
              <a:spcAft>
                <a:spcPts val="0"/>
              </a:spcAft>
              <a:buClr>
                <a:schemeClr val="dk2"/>
              </a:buClr>
              <a:buSzPts val="1500"/>
              <a:buChar char="•"/>
              <a:defRPr>
                <a:solidFill>
                  <a:schemeClr val="dk2"/>
                </a:solidFill>
              </a:defRPr>
            </a:lvl3pPr>
            <a:lvl4pPr marL="1828800" lvl="3" indent="-317500" rtl="0">
              <a:spcBef>
                <a:spcPts val="400"/>
              </a:spcBef>
              <a:spcAft>
                <a:spcPts val="0"/>
              </a:spcAft>
              <a:buClr>
                <a:schemeClr val="dk2"/>
              </a:buClr>
              <a:buSzPts val="1400"/>
              <a:buChar char="•"/>
              <a:defRPr>
                <a:solidFill>
                  <a:schemeClr val="dk2"/>
                </a:solidFill>
              </a:defRPr>
            </a:lvl4pPr>
            <a:lvl5pPr marL="2286000" lvl="4" indent="-317500" rtl="0">
              <a:spcBef>
                <a:spcPts val="400"/>
              </a:spcBef>
              <a:spcAft>
                <a:spcPts val="0"/>
              </a:spcAft>
              <a:buClr>
                <a:schemeClr val="dk2"/>
              </a:buClr>
              <a:buSzPts val="1400"/>
              <a:buChar char="•"/>
              <a:defRPr>
                <a:solidFill>
                  <a:schemeClr val="dk2"/>
                </a:solidFill>
              </a:defRPr>
            </a:lvl5pPr>
            <a:lvl6pPr marL="2743200" lvl="5" indent="-317500" rtl="0">
              <a:spcBef>
                <a:spcPts val="400"/>
              </a:spcBef>
              <a:spcAft>
                <a:spcPts val="0"/>
              </a:spcAft>
              <a:buClr>
                <a:schemeClr val="dk2"/>
              </a:buClr>
              <a:buSzPts val="1400"/>
              <a:buChar char="•"/>
              <a:defRPr>
                <a:solidFill>
                  <a:schemeClr val="dk2"/>
                </a:solidFill>
              </a:defRPr>
            </a:lvl6pPr>
            <a:lvl7pPr marL="3200400" lvl="6" indent="-317500" rtl="0">
              <a:spcBef>
                <a:spcPts val="400"/>
              </a:spcBef>
              <a:spcAft>
                <a:spcPts val="0"/>
              </a:spcAft>
              <a:buClr>
                <a:schemeClr val="dk2"/>
              </a:buClr>
              <a:buSzPts val="1400"/>
              <a:buChar char="•"/>
              <a:defRPr>
                <a:solidFill>
                  <a:schemeClr val="dk2"/>
                </a:solidFill>
              </a:defRPr>
            </a:lvl7pPr>
            <a:lvl8pPr marL="3657600" lvl="7" indent="-317500" rtl="0">
              <a:spcBef>
                <a:spcPts val="400"/>
              </a:spcBef>
              <a:spcAft>
                <a:spcPts val="0"/>
              </a:spcAft>
              <a:buClr>
                <a:schemeClr val="dk2"/>
              </a:buClr>
              <a:buSzPts val="1400"/>
              <a:buChar char="•"/>
              <a:defRPr>
                <a:solidFill>
                  <a:schemeClr val="dk2"/>
                </a:solidFill>
              </a:defRPr>
            </a:lvl8pPr>
            <a:lvl9pPr marL="4114800" lvl="8" indent="-317500" rtl="0">
              <a:spcBef>
                <a:spcPts val="400"/>
              </a:spcBef>
              <a:spcAft>
                <a:spcPts val="0"/>
              </a:spcAft>
              <a:buClr>
                <a:schemeClr val="dk2"/>
              </a:buClr>
              <a:buSzPts val="1400"/>
              <a:buChar char="•"/>
              <a:defRPr>
                <a:solidFill>
                  <a:schemeClr val="dk2"/>
                </a:solidFill>
              </a:defRPr>
            </a:lvl9pPr>
          </a:lstStyle>
          <a:p>
            <a:endParaRPr/>
          </a:p>
        </p:txBody>
      </p:sp>
      <p:sp>
        <p:nvSpPr>
          <p:cNvPr id="121" name="Google Shape;121;p16"/>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22" name="Google Shape;122;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16"/>
          <p:cNvGrpSpPr/>
          <p:nvPr/>
        </p:nvGrpSpPr>
        <p:grpSpPr>
          <a:xfrm>
            <a:off x="0" y="381001"/>
            <a:ext cx="1037850" cy="1016287"/>
            <a:chOff x="0" y="381001"/>
            <a:chExt cx="1037850" cy="1016287"/>
          </a:xfrm>
        </p:grpSpPr>
        <p:sp>
          <p:nvSpPr>
            <p:cNvPr id="127" name="Google Shape;127;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9"/>
        <p:cNvGrpSpPr/>
        <p:nvPr/>
      </p:nvGrpSpPr>
      <p:grpSpPr>
        <a:xfrm>
          <a:off x="0" y="0"/>
          <a:ext cx="0" cy="0"/>
          <a:chOff x="0" y="0"/>
          <a:chExt cx="0" cy="0"/>
        </a:xfrm>
      </p:grpSpPr>
      <p:sp>
        <p:nvSpPr>
          <p:cNvPr id="130" name="Google Shape;130;p1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17"/>
          <p:cNvGrpSpPr/>
          <p:nvPr/>
        </p:nvGrpSpPr>
        <p:grpSpPr>
          <a:xfrm>
            <a:off x="0" y="381001"/>
            <a:ext cx="1037850" cy="1016287"/>
            <a:chOff x="0" y="381001"/>
            <a:chExt cx="1037850" cy="1016287"/>
          </a:xfrm>
        </p:grpSpPr>
        <p:sp>
          <p:nvSpPr>
            <p:cNvPr id="135" name="Google Shape;135;p1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137;p17"/>
          <p:cNvSpPr txBox="1">
            <a:spLocks noGrp="1"/>
          </p:cNvSpPr>
          <p:nvPr>
            <p:ph type="title"/>
          </p:nvPr>
        </p:nvSpPr>
        <p:spPr>
          <a:xfrm>
            <a:off x="1297500" y="393750"/>
            <a:ext cx="3798900" cy="1493100"/>
          </a:xfrm>
          <a:prstGeom prst="rect">
            <a:avLst/>
          </a:prstGeom>
        </p:spPr>
        <p:txBody>
          <a:bodyPr spcFirstLastPara="1" wrap="square" lIns="68575" tIns="34275" rIns="68575" bIns="3427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8" name="Google Shape;138;p17"/>
          <p:cNvSpPr txBox="1">
            <a:spLocks noGrp="1"/>
          </p:cNvSpPr>
          <p:nvPr>
            <p:ph type="body" idx="1"/>
          </p:nvPr>
        </p:nvSpPr>
        <p:spPr>
          <a:xfrm>
            <a:off x="1297500" y="1972550"/>
            <a:ext cx="3798900" cy="2415900"/>
          </a:xfrm>
          <a:prstGeom prst="rect">
            <a:avLst/>
          </a:prstGeom>
        </p:spPr>
        <p:txBody>
          <a:bodyPr spcFirstLastPara="1" wrap="square" lIns="68575" tIns="34275" rIns="68575" bIns="34275" anchor="t" anchorCtr="0">
            <a:noAutofit/>
          </a:bodyPr>
          <a:lstStyle>
            <a:lvl1pPr marL="457200" lvl="0" indent="-361950" rtl="0">
              <a:spcBef>
                <a:spcPts val="800"/>
              </a:spcBef>
              <a:spcAft>
                <a:spcPts val="0"/>
              </a:spcAft>
              <a:buSzPts val="2100"/>
              <a:buChar char="•"/>
              <a:defRPr/>
            </a:lvl1pPr>
            <a:lvl2pPr marL="914400" lvl="1" indent="-342900" rtl="0">
              <a:spcBef>
                <a:spcPts val="400"/>
              </a:spcBef>
              <a:spcAft>
                <a:spcPts val="0"/>
              </a:spcAft>
              <a:buSzPts val="18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139" name="Google Shape;139;p17"/>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0"/>
        <p:cNvGrpSpPr/>
        <p:nvPr/>
      </p:nvGrpSpPr>
      <p:grpSpPr>
        <a:xfrm>
          <a:off x="0" y="0"/>
          <a:ext cx="0" cy="0"/>
          <a:chOff x="0" y="0"/>
          <a:chExt cx="0" cy="0"/>
        </a:xfrm>
      </p:grpSpPr>
      <p:sp>
        <p:nvSpPr>
          <p:cNvPr id="141" name="Google Shape;141;p1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45;p18"/>
          <p:cNvGrpSpPr/>
          <p:nvPr/>
        </p:nvGrpSpPr>
        <p:grpSpPr>
          <a:xfrm>
            <a:off x="0" y="381001"/>
            <a:ext cx="1037850" cy="1016287"/>
            <a:chOff x="0" y="381001"/>
            <a:chExt cx="1037850" cy="1016287"/>
          </a:xfrm>
        </p:grpSpPr>
        <p:sp>
          <p:nvSpPr>
            <p:cNvPr id="146" name="Google Shape;146;p1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18"/>
          <p:cNvSpPr txBox="1">
            <a:spLocks noGrp="1"/>
          </p:cNvSpPr>
          <p:nvPr>
            <p:ph type="title"/>
          </p:nvPr>
        </p:nvSpPr>
        <p:spPr>
          <a:xfrm>
            <a:off x="1297500" y="1658325"/>
            <a:ext cx="3036300" cy="1751700"/>
          </a:xfrm>
          <a:prstGeom prst="rect">
            <a:avLst/>
          </a:prstGeom>
        </p:spPr>
        <p:txBody>
          <a:bodyPr spcFirstLastPara="1" wrap="square" lIns="68575" tIns="34275" rIns="68575" bIns="3427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9" name="Google Shape;149;p18"/>
          <p:cNvSpPr txBox="1">
            <a:spLocks noGrp="1"/>
          </p:cNvSpPr>
          <p:nvPr>
            <p:ph type="subTitle" idx="1"/>
          </p:nvPr>
        </p:nvSpPr>
        <p:spPr>
          <a:xfrm>
            <a:off x="1297500" y="3538000"/>
            <a:ext cx="3036300" cy="5061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SzPts val="2100"/>
              <a:buNone/>
              <a:defRPr/>
            </a:lvl1pPr>
            <a:lvl2pPr lvl="1" rtl="0">
              <a:lnSpc>
                <a:spcPct val="100000"/>
              </a:lnSpc>
              <a:spcBef>
                <a:spcPts val="400"/>
              </a:spcBef>
              <a:spcAft>
                <a:spcPts val="0"/>
              </a:spcAft>
              <a:buSzPts val="1300"/>
              <a:buNone/>
              <a:defRPr sz="1300"/>
            </a:lvl2pPr>
            <a:lvl3pPr lvl="2" rtl="0">
              <a:lnSpc>
                <a:spcPct val="100000"/>
              </a:lnSpc>
              <a:spcBef>
                <a:spcPts val="400"/>
              </a:spcBef>
              <a:spcAft>
                <a:spcPts val="0"/>
              </a:spcAft>
              <a:buSzPts val="1300"/>
              <a:buNone/>
              <a:defRPr sz="1300"/>
            </a:lvl3pPr>
            <a:lvl4pPr lvl="3" rtl="0">
              <a:lnSpc>
                <a:spcPct val="100000"/>
              </a:lnSpc>
              <a:spcBef>
                <a:spcPts val="400"/>
              </a:spcBef>
              <a:spcAft>
                <a:spcPts val="0"/>
              </a:spcAft>
              <a:buSzPts val="1300"/>
              <a:buNone/>
              <a:defRPr sz="1300"/>
            </a:lvl4pPr>
            <a:lvl5pPr lvl="4" rtl="0">
              <a:lnSpc>
                <a:spcPct val="100000"/>
              </a:lnSpc>
              <a:spcBef>
                <a:spcPts val="400"/>
              </a:spcBef>
              <a:spcAft>
                <a:spcPts val="0"/>
              </a:spcAft>
              <a:buSzPts val="1300"/>
              <a:buNone/>
              <a:defRPr sz="1300"/>
            </a:lvl5pPr>
            <a:lvl6pPr lvl="5" rtl="0">
              <a:lnSpc>
                <a:spcPct val="100000"/>
              </a:lnSpc>
              <a:spcBef>
                <a:spcPts val="400"/>
              </a:spcBef>
              <a:spcAft>
                <a:spcPts val="0"/>
              </a:spcAft>
              <a:buSzPts val="1300"/>
              <a:buNone/>
              <a:defRPr sz="1300"/>
            </a:lvl6pPr>
            <a:lvl7pPr lvl="6" rtl="0">
              <a:lnSpc>
                <a:spcPct val="100000"/>
              </a:lnSpc>
              <a:spcBef>
                <a:spcPts val="400"/>
              </a:spcBef>
              <a:spcAft>
                <a:spcPts val="0"/>
              </a:spcAft>
              <a:buSzPts val="1300"/>
              <a:buNone/>
              <a:defRPr sz="1300"/>
            </a:lvl7pPr>
            <a:lvl8pPr lvl="7" rtl="0">
              <a:lnSpc>
                <a:spcPct val="100000"/>
              </a:lnSpc>
              <a:spcBef>
                <a:spcPts val="400"/>
              </a:spcBef>
              <a:spcAft>
                <a:spcPts val="0"/>
              </a:spcAft>
              <a:buSzPts val="1300"/>
              <a:buNone/>
              <a:defRPr sz="1300"/>
            </a:lvl8pPr>
            <a:lvl9pPr lvl="8" rtl="0">
              <a:lnSpc>
                <a:spcPct val="100000"/>
              </a:lnSpc>
              <a:spcBef>
                <a:spcPts val="400"/>
              </a:spcBef>
              <a:spcAft>
                <a:spcPts val="0"/>
              </a:spcAft>
              <a:buSzPts val="1300"/>
              <a:buNone/>
              <a:defRPr sz="1300"/>
            </a:lvl9pPr>
          </a:lstStyle>
          <a:p>
            <a:endParaRPr/>
          </a:p>
        </p:txBody>
      </p:sp>
      <p:sp>
        <p:nvSpPr>
          <p:cNvPr id="150" name="Google Shape;150;p18"/>
          <p:cNvSpPr txBox="1">
            <a:spLocks noGrp="1"/>
          </p:cNvSpPr>
          <p:nvPr>
            <p:ph type="body" idx="2"/>
          </p:nvPr>
        </p:nvSpPr>
        <p:spPr>
          <a:xfrm>
            <a:off x="4648200" y="1696600"/>
            <a:ext cx="3676800" cy="2347500"/>
          </a:xfrm>
          <a:prstGeom prst="rect">
            <a:avLst/>
          </a:prstGeom>
        </p:spPr>
        <p:txBody>
          <a:bodyPr spcFirstLastPara="1" wrap="square" lIns="68575" tIns="34275" rIns="68575" bIns="34275" anchor="t" anchorCtr="0">
            <a:noAutofit/>
          </a:bodyPr>
          <a:lstStyle>
            <a:lvl1pPr marL="457200" lvl="0" indent="-361950" rtl="0">
              <a:spcBef>
                <a:spcPts val="800"/>
              </a:spcBef>
              <a:spcAft>
                <a:spcPts val="0"/>
              </a:spcAft>
              <a:buSzPts val="2100"/>
              <a:buChar char="•"/>
              <a:defRPr/>
            </a:lvl1pPr>
            <a:lvl2pPr marL="914400" lvl="1" indent="-342900" rtl="0">
              <a:spcBef>
                <a:spcPts val="400"/>
              </a:spcBef>
              <a:spcAft>
                <a:spcPts val="0"/>
              </a:spcAft>
              <a:buSzPts val="18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151" name="Google Shape;151;p18"/>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152"/>
        <p:cNvGrpSpPr/>
        <p:nvPr/>
      </p:nvGrpSpPr>
      <p:grpSpPr>
        <a:xfrm>
          <a:off x="0" y="0"/>
          <a:ext cx="0" cy="0"/>
          <a:chOff x="0" y="0"/>
          <a:chExt cx="0" cy="0"/>
        </a:xfrm>
      </p:grpSpPr>
      <p:sp>
        <p:nvSpPr>
          <p:cNvPr id="153" name="Google Shape;153;p19"/>
          <p:cNvSpPr txBox="1">
            <a:spLocks noGrp="1"/>
          </p:cNvSpPr>
          <p:nvPr>
            <p:ph type="title"/>
          </p:nvPr>
        </p:nvSpPr>
        <p:spPr>
          <a:xfrm>
            <a:off x="361071" y="1924852"/>
            <a:ext cx="2304900" cy="1797300"/>
          </a:xfrm>
          <a:prstGeom prst="rect">
            <a:avLst/>
          </a:prstGeom>
        </p:spPr>
        <p:txBody>
          <a:bodyPr spcFirstLastPara="1" wrap="square" lIns="68575" tIns="34275" rIns="68575" bIns="3427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54" name="Google Shape;154;p19"/>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txBox="1">
            <a:spLocks noGrp="1"/>
          </p:cNvSpPr>
          <p:nvPr>
            <p:ph type="body" idx="1"/>
          </p:nvPr>
        </p:nvSpPr>
        <p:spPr>
          <a:xfrm>
            <a:off x="6451271" y="1924850"/>
            <a:ext cx="2304900" cy="1797300"/>
          </a:xfrm>
          <a:prstGeom prst="rect">
            <a:avLst/>
          </a:prstGeom>
        </p:spPr>
        <p:txBody>
          <a:bodyPr spcFirstLastPara="1" wrap="square" lIns="68575" tIns="34275" rIns="68575" bIns="34275" anchor="t" anchorCtr="0">
            <a:noAutofit/>
          </a:bodyPr>
          <a:lstStyle>
            <a:lvl1pPr marL="457200" lvl="0" indent="-298450" rtl="0">
              <a:spcBef>
                <a:spcPts val="800"/>
              </a:spcBef>
              <a:spcAft>
                <a:spcPts val="0"/>
              </a:spcAft>
              <a:buClr>
                <a:schemeClr val="dk1"/>
              </a:buClr>
              <a:buSzPts val="1100"/>
              <a:buChar char="•"/>
              <a:defRPr sz="1100">
                <a:solidFill>
                  <a:schemeClr val="dk1"/>
                </a:solidFill>
              </a:defRPr>
            </a:lvl1pPr>
            <a:lvl2pPr marL="914400" lvl="1" indent="-342900" rtl="0">
              <a:spcBef>
                <a:spcPts val="400"/>
              </a:spcBef>
              <a:spcAft>
                <a:spcPts val="0"/>
              </a:spcAft>
              <a:buClr>
                <a:schemeClr val="dk1"/>
              </a:buClr>
              <a:buSzPts val="1800"/>
              <a:buChar char="•"/>
              <a:defRPr>
                <a:solidFill>
                  <a:schemeClr val="dk1"/>
                </a:solidFill>
              </a:defRPr>
            </a:lvl2pPr>
            <a:lvl3pPr marL="1371600" lvl="2" indent="-323850" rtl="0">
              <a:spcBef>
                <a:spcPts val="400"/>
              </a:spcBef>
              <a:spcAft>
                <a:spcPts val="0"/>
              </a:spcAft>
              <a:buClr>
                <a:schemeClr val="dk1"/>
              </a:buClr>
              <a:buSzPts val="1500"/>
              <a:buChar char="•"/>
              <a:defRPr>
                <a:solidFill>
                  <a:schemeClr val="dk1"/>
                </a:solidFill>
              </a:defRPr>
            </a:lvl3pPr>
            <a:lvl4pPr marL="1828800" lvl="3" indent="-317500" rtl="0">
              <a:spcBef>
                <a:spcPts val="400"/>
              </a:spcBef>
              <a:spcAft>
                <a:spcPts val="0"/>
              </a:spcAft>
              <a:buClr>
                <a:schemeClr val="dk1"/>
              </a:buClr>
              <a:buSzPts val="1400"/>
              <a:buChar char="•"/>
              <a:defRPr>
                <a:solidFill>
                  <a:schemeClr val="dk1"/>
                </a:solidFill>
              </a:defRPr>
            </a:lvl4pPr>
            <a:lvl5pPr marL="2286000" lvl="4" indent="-317500" rtl="0">
              <a:spcBef>
                <a:spcPts val="400"/>
              </a:spcBef>
              <a:spcAft>
                <a:spcPts val="0"/>
              </a:spcAft>
              <a:buClr>
                <a:schemeClr val="dk1"/>
              </a:buClr>
              <a:buSzPts val="1400"/>
              <a:buChar char="•"/>
              <a:defRPr>
                <a:solidFill>
                  <a:schemeClr val="dk1"/>
                </a:solidFill>
              </a:defRPr>
            </a:lvl5pPr>
            <a:lvl6pPr marL="2743200" lvl="5" indent="-317500" rtl="0">
              <a:spcBef>
                <a:spcPts val="400"/>
              </a:spcBef>
              <a:spcAft>
                <a:spcPts val="0"/>
              </a:spcAft>
              <a:buClr>
                <a:schemeClr val="dk1"/>
              </a:buClr>
              <a:buSzPts val="1400"/>
              <a:buChar char="•"/>
              <a:defRPr>
                <a:solidFill>
                  <a:schemeClr val="dk1"/>
                </a:solidFill>
              </a:defRPr>
            </a:lvl6pPr>
            <a:lvl7pPr marL="3200400" lvl="6" indent="-317500" rtl="0">
              <a:spcBef>
                <a:spcPts val="400"/>
              </a:spcBef>
              <a:spcAft>
                <a:spcPts val="0"/>
              </a:spcAft>
              <a:buClr>
                <a:schemeClr val="dk1"/>
              </a:buClr>
              <a:buSzPts val="1400"/>
              <a:buChar char="•"/>
              <a:defRPr>
                <a:solidFill>
                  <a:schemeClr val="dk1"/>
                </a:solidFill>
              </a:defRPr>
            </a:lvl7pPr>
            <a:lvl8pPr marL="3657600" lvl="7" indent="-317500" rtl="0">
              <a:spcBef>
                <a:spcPts val="400"/>
              </a:spcBef>
              <a:spcAft>
                <a:spcPts val="0"/>
              </a:spcAft>
              <a:buClr>
                <a:schemeClr val="dk1"/>
              </a:buClr>
              <a:buSzPts val="1400"/>
              <a:buChar char="•"/>
              <a:defRPr>
                <a:solidFill>
                  <a:schemeClr val="dk1"/>
                </a:solidFill>
              </a:defRPr>
            </a:lvl8pPr>
            <a:lvl9pPr marL="4114800" lvl="8" indent="-317500" rtl="0">
              <a:spcBef>
                <a:spcPts val="400"/>
              </a:spcBef>
              <a:spcAft>
                <a:spcPts val="0"/>
              </a:spcAft>
              <a:buClr>
                <a:schemeClr val="dk1"/>
              </a:buClr>
              <a:buSzPts val="1400"/>
              <a:buChar char="•"/>
              <a:defRPr>
                <a:solidFill>
                  <a:schemeClr val="dk1"/>
                </a:solidFill>
              </a:defRPr>
            </a:lvl9pPr>
          </a:lstStyle>
          <a:p>
            <a:endParaRPr/>
          </a:p>
        </p:txBody>
      </p:sp>
      <p:sp>
        <p:nvSpPr>
          <p:cNvPr id="156" name="Google Shape;156;p1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19"/>
          <p:cNvGrpSpPr/>
          <p:nvPr/>
        </p:nvGrpSpPr>
        <p:grpSpPr>
          <a:xfrm>
            <a:off x="0" y="381001"/>
            <a:ext cx="1037850" cy="1016287"/>
            <a:chOff x="0" y="381001"/>
            <a:chExt cx="1037850" cy="1016287"/>
          </a:xfrm>
        </p:grpSpPr>
        <p:sp>
          <p:nvSpPr>
            <p:cNvPr id="161" name="Google Shape;161;p1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19"/>
          <p:cNvSpPr txBox="1">
            <a:spLocks noGrp="1"/>
          </p:cNvSpPr>
          <p:nvPr>
            <p:ph type="title" idx="2"/>
          </p:nvPr>
        </p:nvSpPr>
        <p:spPr>
          <a:xfrm>
            <a:off x="1297500" y="459490"/>
            <a:ext cx="3005700" cy="510900"/>
          </a:xfrm>
          <a:prstGeom prst="rect">
            <a:avLst/>
          </a:prstGeom>
        </p:spPr>
        <p:txBody>
          <a:bodyPr spcFirstLastPara="1" wrap="square" lIns="68575" tIns="34275" rIns="68575" bIns="34275"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64" name="Google Shape;164;p19"/>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165"/>
        <p:cNvGrpSpPr/>
        <p:nvPr/>
      </p:nvGrpSpPr>
      <p:grpSpPr>
        <a:xfrm>
          <a:off x="0" y="0"/>
          <a:ext cx="0" cy="0"/>
          <a:chOff x="0" y="0"/>
          <a:chExt cx="0" cy="0"/>
        </a:xfrm>
      </p:grpSpPr>
      <p:sp>
        <p:nvSpPr>
          <p:cNvPr id="166" name="Google Shape;166;p20"/>
          <p:cNvSpPr txBox="1">
            <a:spLocks noGrp="1"/>
          </p:cNvSpPr>
          <p:nvPr>
            <p:ph type="title"/>
          </p:nvPr>
        </p:nvSpPr>
        <p:spPr>
          <a:xfrm>
            <a:off x="702850" y="1708619"/>
            <a:ext cx="3333300" cy="1470900"/>
          </a:xfrm>
          <a:prstGeom prst="rect">
            <a:avLst/>
          </a:prstGeom>
        </p:spPr>
        <p:txBody>
          <a:bodyPr spcFirstLastPara="1" wrap="square" lIns="68575" tIns="34275" rIns="68575" bIns="3427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67" name="Google Shape;167;p20"/>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20"/>
          <p:cNvGrpSpPr/>
          <p:nvPr/>
        </p:nvGrpSpPr>
        <p:grpSpPr>
          <a:xfrm>
            <a:off x="0" y="381001"/>
            <a:ext cx="1037850" cy="1016287"/>
            <a:chOff x="0" y="381001"/>
            <a:chExt cx="1037850" cy="1016287"/>
          </a:xfrm>
        </p:grpSpPr>
        <p:sp>
          <p:nvSpPr>
            <p:cNvPr id="173" name="Google Shape;173;p2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20"/>
          <p:cNvSpPr txBox="1">
            <a:spLocks noGrp="1"/>
          </p:cNvSpPr>
          <p:nvPr>
            <p:ph type="title" idx="2"/>
          </p:nvPr>
        </p:nvSpPr>
        <p:spPr>
          <a:xfrm>
            <a:off x="1297500" y="459490"/>
            <a:ext cx="3005700" cy="510900"/>
          </a:xfrm>
          <a:prstGeom prst="rect">
            <a:avLst/>
          </a:prstGeom>
        </p:spPr>
        <p:txBody>
          <a:bodyPr spcFirstLastPara="1" wrap="square" lIns="68575" tIns="34275" rIns="68575" bIns="34275"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76" name="Google Shape;176;p20"/>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77" name="Google Shape;177;p20"/>
          <p:cNvSpPr txBox="1">
            <a:spLocks noGrp="1"/>
          </p:cNvSpPr>
          <p:nvPr>
            <p:ph type="body" idx="1"/>
          </p:nvPr>
        </p:nvSpPr>
        <p:spPr>
          <a:xfrm>
            <a:off x="702850" y="3625275"/>
            <a:ext cx="3333300" cy="765300"/>
          </a:xfrm>
          <a:prstGeom prst="rect">
            <a:avLst/>
          </a:prstGeom>
        </p:spPr>
        <p:txBody>
          <a:bodyPr spcFirstLastPara="1" wrap="square" lIns="68575" tIns="34275" rIns="68575" bIns="34275" anchor="t" anchorCtr="0">
            <a:noAutofit/>
          </a:bodyPr>
          <a:lstStyle>
            <a:lvl1pPr marL="457200" lvl="0" indent="-298450" rtl="0">
              <a:spcBef>
                <a:spcPts val="800"/>
              </a:spcBef>
              <a:spcAft>
                <a:spcPts val="0"/>
              </a:spcAft>
              <a:buClr>
                <a:schemeClr val="dk1"/>
              </a:buClr>
              <a:buSzPts val="1100"/>
              <a:buChar char="•"/>
              <a:defRPr sz="1100">
                <a:solidFill>
                  <a:schemeClr val="dk1"/>
                </a:solidFill>
              </a:defRPr>
            </a:lvl1pPr>
            <a:lvl2pPr marL="914400" lvl="1" indent="-342900" rtl="0">
              <a:spcBef>
                <a:spcPts val="400"/>
              </a:spcBef>
              <a:spcAft>
                <a:spcPts val="0"/>
              </a:spcAft>
              <a:buClr>
                <a:schemeClr val="dk1"/>
              </a:buClr>
              <a:buSzPts val="1800"/>
              <a:buChar char="•"/>
              <a:defRPr>
                <a:solidFill>
                  <a:schemeClr val="dk1"/>
                </a:solidFill>
              </a:defRPr>
            </a:lvl2pPr>
            <a:lvl3pPr marL="1371600" lvl="2" indent="-323850" rtl="0">
              <a:spcBef>
                <a:spcPts val="400"/>
              </a:spcBef>
              <a:spcAft>
                <a:spcPts val="0"/>
              </a:spcAft>
              <a:buClr>
                <a:schemeClr val="dk1"/>
              </a:buClr>
              <a:buSzPts val="1500"/>
              <a:buChar char="•"/>
              <a:defRPr>
                <a:solidFill>
                  <a:schemeClr val="dk1"/>
                </a:solidFill>
              </a:defRPr>
            </a:lvl3pPr>
            <a:lvl4pPr marL="1828800" lvl="3" indent="-317500" rtl="0">
              <a:spcBef>
                <a:spcPts val="400"/>
              </a:spcBef>
              <a:spcAft>
                <a:spcPts val="0"/>
              </a:spcAft>
              <a:buClr>
                <a:schemeClr val="dk1"/>
              </a:buClr>
              <a:buSzPts val="1400"/>
              <a:buChar char="•"/>
              <a:defRPr>
                <a:solidFill>
                  <a:schemeClr val="dk1"/>
                </a:solidFill>
              </a:defRPr>
            </a:lvl4pPr>
            <a:lvl5pPr marL="2286000" lvl="4" indent="-317500" rtl="0">
              <a:spcBef>
                <a:spcPts val="400"/>
              </a:spcBef>
              <a:spcAft>
                <a:spcPts val="0"/>
              </a:spcAft>
              <a:buClr>
                <a:schemeClr val="dk1"/>
              </a:buClr>
              <a:buSzPts val="1400"/>
              <a:buChar char="•"/>
              <a:defRPr>
                <a:solidFill>
                  <a:schemeClr val="dk1"/>
                </a:solidFill>
              </a:defRPr>
            </a:lvl5pPr>
            <a:lvl6pPr marL="2743200" lvl="5" indent="-317500" rtl="0">
              <a:spcBef>
                <a:spcPts val="400"/>
              </a:spcBef>
              <a:spcAft>
                <a:spcPts val="0"/>
              </a:spcAft>
              <a:buClr>
                <a:schemeClr val="dk1"/>
              </a:buClr>
              <a:buSzPts val="1400"/>
              <a:buChar char="•"/>
              <a:defRPr>
                <a:solidFill>
                  <a:schemeClr val="dk1"/>
                </a:solidFill>
              </a:defRPr>
            </a:lvl6pPr>
            <a:lvl7pPr marL="3200400" lvl="6" indent="-317500" rtl="0">
              <a:spcBef>
                <a:spcPts val="400"/>
              </a:spcBef>
              <a:spcAft>
                <a:spcPts val="0"/>
              </a:spcAft>
              <a:buClr>
                <a:schemeClr val="dk1"/>
              </a:buClr>
              <a:buSzPts val="1400"/>
              <a:buChar char="•"/>
              <a:defRPr>
                <a:solidFill>
                  <a:schemeClr val="dk1"/>
                </a:solidFill>
              </a:defRPr>
            </a:lvl7pPr>
            <a:lvl8pPr marL="3657600" lvl="7" indent="-317500" rtl="0">
              <a:spcBef>
                <a:spcPts val="400"/>
              </a:spcBef>
              <a:spcAft>
                <a:spcPts val="0"/>
              </a:spcAft>
              <a:buClr>
                <a:schemeClr val="dk1"/>
              </a:buClr>
              <a:buSzPts val="1400"/>
              <a:buChar char="•"/>
              <a:defRPr>
                <a:solidFill>
                  <a:schemeClr val="dk1"/>
                </a:solidFill>
              </a:defRPr>
            </a:lvl8pPr>
            <a:lvl9pPr marL="4114800" lvl="8" indent="-317500" rtl="0">
              <a:spcBef>
                <a:spcPts val="400"/>
              </a:spcBef>
              <a:spcAft>
                <a:spcPts val="0"/>
              </a:spcAft>
              <a:buClr>
                <a:schemeClr val="dk1"/>
              </a:buClr>
              <a:buSzPts val="1400"/>
              <a:buChar char="•"/>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7" type="blank">
  <p:cSld name="BLANK">
    <p:spTree>
      <p:nvGrpSpPr>
        <p:cNvPr id="1" name="Shape 18"/>
        <p:cNvGrpSpPr/>
        <p:nvPr/>
      </p:nvGrpSpPr>
      <p:grpSpPr>
        <a:xfrm>
          <a:off x="0" y="0"/>
          <a:ext cx="0" cy="0"/>
          <a:chOff x="0" y="0"/>
          <a:chExt cx="0" cy="0"/>
        </a:xfrm>
      </p:grpSpPr>
      <p:sp>
        <p:nvSpPr>
          <p:cNvPr id="19" name="Google Shape;19;p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 name="Google Shape;20;p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 name="Google Shape;21;p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type="secHead">
  <p:cSld name="SECTION_HEADER">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4500"/>
              <a:buFont typeface="Century Gothic" panose="020B0502020202020204"/>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4" name="Google Shape;24;p5"/>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400"/>
              <a:buNone/>
              <a:defRPr sz="14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5" name="Google Shape;25;p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 name="Google Shape;26;p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7" name="Google Shape;27;p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type="twoObj">
  <p:cSld name="TWO_OBJECT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0" name="Google Shape;30;p6"/>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1" name="Google Shape;31;p6"/>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2" name="Google Shape;32;p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3" name="Google Shape;33;p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4" name="Google Shape;34;p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type="twoTxTwoObj">
  <p:cSld name="TWO_OBJECTS_WITH_TEXT">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7" name="Google Shape;37;p7"/>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38" name="Google Shape;38;p7"/>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9" name="Google Shape;39;p7"/>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40" name="Google Shape;40;p7"/>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1" name="Google Shape;41;p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2" name="Google Shape;42;p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3" name="Google Shape;43;p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sp>
        <p:nvSpPr>
          <p:cNvPr id="44" name="Google Shape;44;p7"/>
          <p:cNvSpPr/>
          <p:nvPr/>
        </p:nvSpPr>
        <p:spPr>
          <a:xfrm>
            <a:off x="4929471" y="4809056"/>
            <a:ext cx="581400" cy="173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100">
                <a:solidFill>
                  <a:srgbClr val="F2F2F2"/>
                </a:solidFill>
                <a:latin typeface="Calibri" panose="020F0502020204030204"/>
                <a:ea typeface="Calibri" panose="020F0502020204030204"/>
                <a:cs typeface="Calibri" panose="020F0502020204030204"/>
                <a:sym typeface="Calibri" panose="020F0502020204030204"/>
              </a:rPr>
              <a:t>PPT模板下载：www.1ppt.com/moban/          行业PPT模板：www.1ppt.com/hangye/ </a:t>
            </a:r>
            <a:endParaRPr sz="1100"/>
          </a:p>
          <a:p>
            <a:pPr marL="0" marR="0" lvl="0" indent="0" algn="l" rtl="0">
              <a:spcBef>
                <a:spcPts val="0"/>
              </a:spcBef>
              <a:spcAft>
                <a:spcPts val="0"/>
              </a:spcAft>
              <a:buNone/>
            </a:pPr>
            <a:r>
              <a:rPr lang="en-GB" sz="100">
                <a:solidFill>
                  <a:srgbClr val="F2F2F2"/>
                </a:solidFill>
                <a:latin typeface="Calibri" panose="020F0502020204030204"/>
                <a:ea typeface="Calibri" panose="020F0502020204030204"/>
                <a:cs typeface="Calibri" panose="020F0502020204030204"/>
                <a:sym typeface="Calibri" panose="020F0502020204030204"/>
              </a:rPr>
              <a:t>节日PPT模板：www.1ppt.com/jieri/          PPT素材：www.1ppt.com/sucai/</a:t>
            </a:r>
            <a:endParaRPr sz="1100"/>
          </a:p>
          <a:p>
            <a:pPr marL="0" marR="0" lvl="0" indent="0" algn="l" rtl="0">
              <a:spcBef>
                <a:spcPts val="0"/>
              </a:spcBef>
              <a:spcAft>
                <a:spcPts val="0"/>
              </a:spcAft>
              <a:buNone/>
            </a:pPr>
            <a:r>
              <a:rPr lang="en-GB" sz="100">
                <a:solidFill>
                  <a:srgbClr val="F2F2F2"/>
                </a:solidFill>
                <a:latin typeface="Calibri" panose="020F0502020204030204"/>
                <a:ea typeface="Calibri" panose="020F0502020204030204"/>
                <a:cs typeface="Calibri" panose="020F0502020204030204"/>
                <a:sym typeface="Calibri" panose="020F0502020204030204"/>
              </a:rPr>
              <a:t>PPT背景图片：www.1ppt.com/beijing/        PPT图表：www.1ppt.com/tubiao/      </a:t>
            </a:r>
            <a:endParaRPr sz="1100"/>
          </a:p>
          <a:p>
            <a:pPr marL="0" marR="0" lvl="0" indent="0" algn="l" rtl="0">
              <a:spcBef>
                <a:spcPts val="0"/>
              </a:spcBef>
              <a:spcAft>
                <a:spcPts val="0"/>
              </a:spcAft>
              <a:buNone/>
            </a:pPr>
            <a:r>
              <a:rPr lang="en-GB" sz="100">
                <a:solidFill>
                  <a:srgbClr val="F2F2F2"/>
                </a:solidFill>
                <a:latin typeface="Calibri" panose="020F0502020204030204"/>
                <a:ea typeface="Calibri" panose="020F0502020204030204"/>
                <a:cs typeface="Calibri" panose="020F0502020204030204"/>
                <a:sym typeface="Calibri" panose="020F0502020204030204"/>
              </a:rPr>
              <a:t>精美PPT下载：www.1ppt.com/xiazai/         PPT教程： www.1ppt.com/powerpoint/      </a:t>
            </a:r>
            <a:endParaRPr sz="1100"/>
          </a:p>
          <a:p>
            <a:pPr marL="0" marR="0" lvl="0" indent="0" algn="l" rtl="0">
              <a:spcBef>
                <a:spcPts val="0"/>
              </a:spcBef>
              <a:spcAft>
                <a:spcPts val="0"/>
              </a:spcAft>
              <a:buNone/>
            </a:pPr>
            <a:r>
              <a:rPr lang="en-GB" sz="100">
                <a:solidFill>
                  <a:srgbClr val="F2F2F2"/>
                </a:solidFill>
                <a:latin typeface="Calibri" panose="020F0502020204030204"/>
                <a:ea typeface="Calibri" panose="020F0502020204030204"/>
                <a:cs typeface="Calibri" panose="020F0502020204030204"/>
                <a:sym typeface="Calibri" panose="020F0502020204030204"/>
              </a:rPr>
              <a:t>PPT课件：www.1ppt.com/kejian/             字体下载：www.1ppt.com/ziti/</a:t>
            </a:r>
            <a:endParaRPr sz="1100"/>
          </a:p>
          <a:p>
            <a:pPr marL="0" marR="0" lvl="0" indent="0" algn="l" rtl="0">
              <a:spcBef>
                <a:spcPts val="0"/>
              </a:spcBef>
              <a:spcAft>
                <a:spcPts val="0"/>
              </a:spcAft>
              <a:buNone/>
            </a:pPr>
            <a:r>
              <a:rPr lang="en-GB" sz="100">
                <a:solidFill>
                  <a:srgbClr val="F2F2F2"/>
                </a:solidFill>
                <a:latin typeface="Calibri" panose="020F0502020204030204"/>
                <a:ea typeface="Calibri" panose="020F0502020204030204"/>
                <a:cs typeface="Calibri" panose="020F0502020204030204"/>
                <a:sym typeface="Calibri" panose="020F0502020204030204"/>
              </a:rPr>
              <a:t>工作总结PPT：www.1ppt.com/xiazai/zongjie/ 工作计划：www.1ppt.com/xiazai/jihua/</a:t>
            </a:r>
            <a:endParaRPr sz="1100"/>
          </a:p>
          <a:p>
            <a:pPr marL="0" marR="0" lvl="0" indent="0" algn="l" rtl="0">
              <a:spcBef>
                <a:spcPts val="0"/>
              </a:spcBef>
              <a:spcAft>
                <a:spcPts val="0"/>
              </a:spcAft>
              <a:buNone/>
            </a:pPr>
            <a:r>
              <a:rPr lang="en-GB" sz="100">
                <a:solidFill>
                  <a:srgbClr val="F2F2F2"/>
                </a:solidFill>
                <a:latin typeface="Calibri" panose="020F0502020204030204"/>
                <a:ea typeface="Calibri" panose="020F0502020204030204"/>
                <a:cs typeface="Calibri" panose="020F0502020204030204"/>
                <a:sym typeface="Calibri" panose="020F0502020204030204"/>
              </a:rPr>
              <a:t>商务PPT模板：www.1ppt.com/moban/shangwu/  个人简历PPT：www.1ppt.com/xiazai/jianli/  </a:t>
            </a:r>
            <a:endParaRPr sz="1100"/>
          </a:p>
          <a:p>
            <a:pPr marL="0" marR="0" lvl="0" indent="0" algn="l" rtl="0">
              <a:spcBef>
                <a:spcPts val="0"/>
              </a:spcBef>
              <a:spcAft>
                <a:spcPts val="0"/>
              </a:spcAft>
              <a:buNone/>
            </a:pPr>
            <a:r>
              <a:rPr lang="en-GB" sz="100">
                <a:solidFill>
                  <a:srgbClr val="F2F2F2"/>
                </a:solidFill>
                <a:latin typeface="Calibri" panose="020F0502020204030204"/>
                <a:ea typeface="Calibri" panose="020F0502020204030204"/>
                <a:cs typeface="Calibri" panose="020F0502020204030204"/>
                <a:sym typeface="Calibri" panose="020F0502020204030204"/>
              </a:rPr>
              <a:t>毕业答辩PPT：www.1ppt.com/xiazai/dabian/  工作汇报PPT：www.1ppt.com/xiazai/huibao/    </a:t>
            </a:r>
            <a:endParaRPr sz="1100"/>
          </a:p>
          <a:p>
            <a:pPr marL="0" marR="0" lvl="0" indent="0" algn="l" rtl="0">
              <a:spcBef>
                <a:spcPts val="0"/>
              </a:spcBef>
              <a:spcAft>
                <a:spcPts val="0"/>
              </a:spcAft>
              <a:buNone/>
            </a:pPr>
            <a:r>
              <a:rPr lang="en-GB" sz="100">
                <a:solidFill>
                  <a:srgbClr val="F2F2F2"/>
                </a:solidFill>
                <a:latin typeface="Calibri" panose="020F0502020204030204"/>
                <a:ea typeface="Calibri" panose="020F0502020204030204"/>
                <a:cs typeface="Calibri" panose="020F0502020204030204"/>
                <a:sym typeface="Calibri" panose="020F0502020204030204"/>
              </a:rPr>
              <a:t> </a:t>
            </a:r>
            <a:endParaRPr sz="11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7" name="Google Shape;47;p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8" name="Google Shape;48;p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9" name="Google Shape;49;p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8" type="objTx">
  <p:cSld name="OBJECT_WITH_CAPTION_TEXT">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2400"/>
              <a:buFont typeface="Century Gothic" panose="020B0502020202020204"/>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2" name="Google Shape;52;p9"/>
          <p:cNvSpPr txBox="1">
            <a:spLocks noGrp="1"/>
          </p:cNvSpPr>
          <p:nvPr>
            <p:ph type="body" idx="1"/>
          </p:nvPr>
        </p:nvSpPr>
        <p:spPr>
          <a:xfrm>
            <a:off x="3887391" y="740569"/>
            <a:ext cx="4629000" cy="3655200"/>
          </a:xfrm>
          <a:prstGeom prst="rect">
            <a:avLst/>
          </a:prstGeom>
          <a:noFill/>
          <a:ln>
            <a:noFill/>
          </a:ln>
        </p:spPr>
        <p:txBody>
          <a:bodyPr spcFirstLastPara="1" wrap="square" lIns="68575" tIns="34275" rIns="68575" bIns="34275" anchor="t" anchorCtr="0">
            <a:no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53" name="Google Shape;53;p9"/>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54" name="Google Shape;54;p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5" name="Google Shape;55;p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6" name="Google Shape;56;p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9" type="picTx">
  <p:cSld name="PICTURE_WITH_CAPTION_TEXT">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2400"/>
              <a:buFont typeface="Century Gothic" panose="020B0502020202020204"/>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9" name="Google Shape;59;p10"/>
          <p:cNvSpPr>
            <a:spLocks noGrp="1"/>
          </p:cNvSpPr>
          <p:nvPr>
            <p:ph type="pic" idx="2"/>
          </p:nvPr>
        </p:nvSpPr>
        <p:spPr>
          <a:xfrm>
            <a:off x="3887391" y="740569"/>
            <a:ext cx="4629000" cy="3655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panose="020B0604020202020204"/>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90000"/>
              </a:lnSpc>
              <a:spcBef>
                <a:spcPts val="400"/>
              </a:spcBef>
              <a:spcAft>
                <a:spcPts val="0"/>
              </a:spcAft>
              <a:buClr>
                <a:schemeClr val="dk1"/>
              </a:buClr>
              <a:buSzPts val="2100"/>
              <a:buFont typeface="Arial" panose="020B0604020202020204"/>
              <a:buNone/>
              <a:defRPr sz="21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lnSpc>
                <a:spcPct val="90000"/>
              </a:lnSpc>
              <a:spcBef>
                <a:spcPts val="400"/>
              </a:spcBef>
              <a:spcAft>
                <a:spcPts val="0"/>
              </a:spcAft>
              <a:buClr>
                <a:schemeClr val="dk1"/>
              </a:buClr>
              <a:buSzPts val="1800"/>
              <a:buFont typeface="Arial" panose="020B0604020202020204"/>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lnSpc>
                <a:spcPct val="90000"/>
              </a:lnSpc>
              <a:spcBef>
                <a:spcPts val="400"/>
              </a:spcBef>
              <a:spcAft>
                <a:spcPts val="0"/>
              </a:spcAft>
              <a:buClr>
                <a:schemeClr val="dk1"/>
              </a:buClr>
              <a:buSzPts val="1500"/>
              <a:buFont typeface="Arial" panose="020B0604020202020204"/>
              <a:buNone/>
              <a:defRPr sz="15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lnSpc>
                <a:spcPct val="90000"/>
              </a:lnSpc>
              <a:spcBef>
                <a:spcPts val="400"/>
              </a:spcBef>
              <a:spcAft>
                <a:spcPts val="0"/>
              </a:spcAft>
              <a:buClr>
                <a:schemeClr val="dk1"/>
              </a:buClr>
              <a:buSzPts val="1500"/>
              <a:buFont typeface="Arial" panose="020B0604020202020204"/>
              <a:buNone/>
              <a:defRPr sz="15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lnSpc>
                <a:spcPct val="90000"/>
              </a:lnSpc>
              <a:spcBef>
                <a:spcPts val="400"/>
              </a:spcBef>
              <a:spcAft>
                <a:spcPts val="0"/>
              </a:spcAft>
              <a:buClr>
                <a:schemeClr val="dk1"/>
              </a:buClr>
              <a:buSzPts val="1500"/>
              <a:buFont typeface="Arial" panose="020B0604020202020204"/>
              <a:buNone/>
              <a:defRPr sz="15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lnSpc>
                <a:spcPct val="90000"/>
              </a:lnSpc>
              <a:spcBef>
                <a:spcPts val="400"/>
              </a:spcBef>
              <a:spcAft>
                <a:spcPts val="0"/>
              </a:spcAft>
              <a:buClr>
                <a:schemeClr val="dk1"/>
              </a:buClr>
              <a:buSzPts val="1500"/>
              <a:buFont typeface="Arial" panose="020B0604020202020204"/>
              <a:buNone/>
              <a:defRPr sz="15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lnSpc>
                <a:spcPct val="90000"/>
              </a:lnSpc>
              <a:spcBef>
                <a:spcPts val="400"/>
              </a:spcBef>
              <a:spcAft>
                <a:spcPts val="0"/>
              </a:spcAft>
              <a:buClr>
                <a:schemeClr val="dk1"/>
              </a:buClr>
              <a:buSzPts val="1500"/>
              <a:buFont typeface="Arial" panose="020B0604020202020204"/>
              <a:buNone/>
              <a:defRPr sz="15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lnSpc>
                <a:spcPct val="90000"/>
              </a:lnSpc>
              <a:spcBef>
                <a:spcPts val="400"/>
              </a:spcBef>
              <a:spcAft>
                <a:spcPts val="0"/>
              </a:spcAft>
              <a:buClr>
                <a:schemeClr val="dk1"/>
              </a:buClr>
              <a:buSzPts val="1500"/>
              <a:buFont typeface="Arial" panose="020B0604020202020204"/>
              <a:buNone/>
              <a:defRPr sz="15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60" name="Google Shape;60;p10"/>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61" name="Google Shape;61;p1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2" name="Google Shape;62;p1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3" name="Google Shape;63;p1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10" type="vertTx">
  <p:cSld name="VERTICAL_TEXT">
    <p:spTree>
      <p:nvGrpSpPr>
        <p:cNvPr id="1" name="Shape 64"/>
        <p:cNvGrpSpPr/>
        <p:nvPr/>
      </p:nvGrpSpPr>
      <p:grpSpPr>
        <a:xfrm>
          <a:off x="0" y="0"/>
          <a:ext cx="0" cy="0"/>
          <a:chOff x="0" y="0"/>
          <a:chExt cx="0" cy="0"/>
        </a:xfrm>
      </p:grpSpPr>
      <p:sp>
        <p:nvSpPr>
          <p:cNvPr id="65" name="Google Shape;65;p1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6" name="Google Shape;66;p11"/>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7" name="Google Shape;67;p1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8" name="Google Shape;68;p1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9" name="Google Shape;69;p1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alpha val="27843"/>
              </a:srgbClr>
            </a:gs>
            <a:gs pos="100000">
              <a:srgbClr val="BFBFBF"/>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entury Gothic" panose="020B0502020202020204"/>
              <a:buNone/>
              <a:defRPr sz="3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panose="020B0604020202020204"/>
              <a:buChar char="•"/>
              <a:defRPr sz="21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42900" algn="l" rtl="0">
              <a:lnSpc>
                <a:spcPct val="90000"/>
              </a:lnSpc>
              <a:spcBef>
                <a:spcPts val="400"/>
              </a:spcBef>
              <a:spcAft>
                <a:spcPts val="0"/>
              </a:spcAft>
              <a:buClr>
                <a:schemeClr val="dk1"/>
              </a:buClr>
              <a:buSzPts val="1800"/>
              <a:buFont typeface="Arial" panose="020B0604020202020204"/>
              <a:buChar char="•"/>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L="1371600" marR="0" lvl="2" indent="-323850" algn="l" rtl="0">
              <a:lnSpc>
                <a:spcPct val="90000"/>
              </a:lnSpc>
              <a:spcBef>
                <a:spcPts val="400"/>
              </a:spcBef>
              <a:spcAft>
                <a:spcPts val="0"/>
              </a:spcAft>
              <a:buClr>
                <a:schemeClr val="dk1"/>
              </a:buClr>
              <a:buSzPts val="1500"/>
              <a:buFont typeface="Arial" panose="020B0604020202020204"/>
              <a:buChar char="•"/>
              <a:defRPr sz="15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L="1828800" marR="0" lvl="3"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L="2286000" marR="0" lvl="4"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L="2743200" marR="0" lvl="5"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L="3200400" marR="0" lvl="6"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L="3657600" marR="0" lvl="7"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L="4114800" marR="0" lvl="8"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8" name="Google Shape;8;p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9" name="Google Shape;9;p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10" name="Google Shape;10;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gif"/><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kaggle.com/uciml/pima-indians-diabetes-database" TargetMode="External"/><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hyperlink" Target="https://analyticsindiamag.com/xgboost-internal-working-to-make-decision-trees-and-deduce-predictions/" TargetMode="External"/><Relationship Id="rId13" Type="http://schemas.openxmlformats.org/officeDocument/2006/relationships/hyperlink" Target="https://ieeexplore.ieee.org/author/37088909509" TargetMode="External"/><Relationship Id="rId3" Type="http://schemas.openxmlformats.org/officeDocument/2006/relationships/hyperlink" Target="https://research.aimultiple.com/mlops/" TargetMode="External"/><Relationship Id="rId7" Type="http://schemas.openxmlformats.org/officeDocument/2006/relationships/hyperlink" Target="https://analyticsindiamag.com/author/jayitaanalyticsindiamag-com/" TargetMode="External"/><Relationship Id="rId12" Type="http://schemas.openxmlformats.org/officeDocument/2006/relationships/hyperlink" Target="https://ieeexplore.ieee.org/author/37088908978" TargetMode="External"/><Relationship Id="rId2" Type="http://schemas.openxmlformats.org/officeDocument/2006/relationships/notesSlide" Target="../notesSlides/notesSlide4.xml"/><Relationship Id="rId16" Type="http://schemas.openxmlformats.org/officeDocument/2006/relationships/hyperlink" Target="https://ieeexplore.ieee.org/document/9474355/authors#authors" TargetMode="External"/><Relationship Id="rId1" Type="http://schemas.openxmlformats.org/officeDocument/2006/relationships/slideLayout" Target="../slideLayouts/slideLayout13.xml"/><Relationship Id="rId6" Type="http://schemas.openxmlformats.org/officeDocument/2006/relationships/hyperlink" Target="https://www.csias.in/author/monis/" TargetMode="External"/><Relationship Id="rId11" Type="http://schemas.openxmlformats.org/officeDocument/2006/relationships/hyperlink" Target="https://towardsdatascience.com/building-a-devops-pipeline-for-machine-learning-and-ai-evaluating-sagemaker-cf7fdd3632e7" TargetMode="External"/><Relationship Id="rId5" Type="http://schemas.openxmlformats.org/officeDocument/2006/relationships/hyperlink" Target="https://neptune.ai/blog/best-mlops-platforms-to-manage-machine-learning-lifecycle" TargetMode="External"/><Relationship Id="rId15" Type="http://schemas.openxmlformats.org/officeDocument/2006/relationships/hyperlink" Target="https://ieeexplore.ieee.org/author/37271882500" TargetMode="External"/><Relationship Id="rId10" Type="http://schemas.openxmlformats.org/officeDocument/2006/relationships/hyperlink" Target="https://medium.com/@ashleybinford?source=post_page-----cf7fdd3632e7--------------------------------" TargetMode="External"/><Relationship Id="rId4" Type="http://schemas.openxmlformats.org/officeDocument/2006/relationships/hyperlink" Target="https://www.kaggle.com/datasets/uciml/pima-indians-diabetes-database" TargetMode="External"/><Relationship Id="rId9" Type="http://schemas.openxmlformats.org/officeDocument/2006/relationships/hyperlink" Target="https://www.phdata.io/blog/mlops-vs-devops-whats-the-difference/" TargetMode="External"/><Relationship Id="rId14" Type="http://schemas.openxmlformats.org/officeDocument/2006/relationships/hyperlink" Target="https://ieeexplore.ieee.org/author/37088909111"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1"/>
          <p:cNvSpPr txBox="1">
            <a:spLocks noGrp="1"/>
          </p:cNvSpPr>
          <p:nvPr>
            <p:ph type="ctrTitle"/>
          </p:nvPr>
        </p:nvSpPr>
        <p:spPr>
          <a:xfrm>
            <a:off x="1100137" y="-164306"/>
            <a:ext cx="8043863" cy="20724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r>
              <a:rPr lang="en-US" b="1" dirty="0">
                <a:latin typeface="Times New Roman" panose="02020603050405020304"/>
                <a:ea typeface="Times New Roman" panose="02020603050405020304"/>
                <a:cs typeface="Times New Roman" panose="02020603050405020304"/>
                <a:sym typeface="Times New Roman" panose="02020603050405020304"/>
              </a:rPr>
              <a:t>MLOPS - DEPLOYMENT OF ML MODEL USING AWS SAGEMAKER</a:t>
            </a:r>
          </a:p>
        </p:txBody>
      </p:sp>
      <p:sp>
        <p:nvSpPr>
          <p:cNvPr id="183" name="Google Shape;183;p21"/>
          <p:cNvSpPr txBox="1">
            <a:spLocks noGrp="1"/>
          </p:cNvSpPr>
          <p:nvPr>
            <p:ph type="subTitle" idx="1"/>
          </p:nvPr>
        </p:nvSpPr>
        <p:spPr>
          <a:xfrm>
            <a:off x="4571999" y="2776743"/>
            <a:ext cx="4572001" cy="2373900"/>
          </a:xfrm>
          <a:prstGeom prst="rect">
            <a:avLst/>
          </a:prstGeom>
        </p:spPr>
        <p:txBody>
          <a:bodyPr spcFirstLastPara="1" wrap="square" lIns="68575" tIns="34275" rIns="68575" bIns="34275" anchor="ctr" anchorCtr="0">
            <a:noAutofit/>
          </a:bodyPr>
          <a:lstStyle/>
          <a:p>
            <a:pPr marL="0" lvl="0" indent="0" algn="l" rtl="0">
              <a:lnSpc>
                <a:spcPct val="100000"/>
              </a:lnSpc>
              <a:spcBef>
                <a:spcPts val="800"/>
              </a:spcBef>
              <a:spcAft>
                <a:spcPts val="0"/>
              </a:spcAft>
              <a:buNone/>
            </a:pPr>
            <a:endParaRPr sz="1700" dirty="0"/>
          </a:p>
          <a:p>
            <a:pPr marL="0" lvl="0" indent="0" algn="r" rtl="0">
              <a:lnSpc>
                <a:spcPct val="100000"/>
              </a:lnSpc>
              <a:spcBef>
                <a:spcPts val="1600"/>
              </a:spcBef>
              <a:spcAft>
                <a:spcPts val="0"/>
              </a:spcAft>
              <a:buNone/>
            </a:pPr>
            <a:r>
              <a:rPr lang="en-GB" sz="1700" i="1" dirty="0">
                <a:latin typeface="Times New Roman" panose="02020603050405020304"/>
                <a:ea typeface="Times New Roman" panose="02020603050405020304"/>
                <a:cs typeface="Times New Roman" panose="02020603050405020304"/>
                <a:sym typeface="Times New Roman" panose="02020603050405020304"/>
              </a:rPr>
              <a:t>Under the guidance of: </a:t>
            </a:r>
            <a:r>
              <a:rPr lang="en-GB" sz="1700" dirty="0">
                <a:latin typeface="Times New Roman" panose="02020603050405020304"/>
                <a:ea typeface="Times New Roman" panose="02020603050405020304"/>
                <a:cs typeface="Times New Roman" panose="02020603050405020304"/>
                <a:sym typeface="Times New Roman" panose="02020603050405020304"/>
              </a:rPr>
              <a:t>Mrs. SHANTALA C P</a:t>
            </a:r>
            <a:endParaRPr sz="1700" dirty="0">
              <a:latin typeface="Times New Roman" panose="02020603050405020304"/>
              <a:ea typeface="Times New Roman" panose="02020603050405020304"/>
              <a:cs typeface="Times New Roman" panose="02020603050405020304"/>
              <a:sym typeface="Times New Roman" panose="02020603050405020304"/>
            </a:endParaRPr>
          </a:p>
          <a:p>
            <a:pPr marL="0" lvl="0" indent="0" algn="r" rtl="0">
              <a:lnSpc>
                <a:spcPct val="100000"/>
              </a:lnSpc>
              <a:spcBef>
                <a:spcPts val="1600"/>
              </a:spcBef>
              <a:spcAft>
                <a:spcPts val="0"/>
              </a:spcAft>
              <a:buNone/>
            </a:pPr>
            <a:r>
              <a:rPr lang="en-GB" sz="1700" i="1" dirty="0">
                <a:latin typeface="Times New Roman" panose="02020603050405020304"/>
                <a:ea typeface="Times New Roman" panose="02020603050405020304"/>
                <a:cs typeface="Times New Roman" panose="02020603050405020304"/>
                <a:sym typeface="Times New Roman" panose="02020603050405020304"/>
              </a:rPr>
              <a:t>Prepared by:</a:t>
            </a:r>
            <a:endParaRPr sz="1700" i="1" dirty="0">
              <a:latin typeface="Times New Roman" panose="02020603050405020304"/>
              <a:ea typeface="Times New Roman" panose="02020603050405020304"/>
              <a:cs typeface="Times New Roman" panose="02020603050405020304"/>
              <a:sym typeface="Times New Roman" panose="02020603050405020304"/>
            </a:endParaRPr>
          </a:p>
          <a:p>
            <a:pPr marL="0" lvl="0" indent="0" algn="r" rtl="0">
              <a:lnSpc>
                <a:spcPct val="30000"/>
              </a:lnSpc>
              <a:spcBef>
                <a:spcPts val="1600"/>
              </a:spcBef>
              <a:spcAft>
                <a:spcPts val="0"/>
              </a:spcAft>
              <a:buNone/>
            </a:pPr>
            <a:r>
              <a:rPr lang="en-GB" sz="1700" dirty="0">
                <a:latin typeface="Times New Roman" panose="02020603050405020304"/>
                <a:ea typeface="Times New Roman" panose="02020603050405020304"/>
                <a:cs typeface="Times New Roman" panose="02020603050405020304"/>
                <a:sym typeface="Times New Roman" panose="02020603050405020304"/>
              </a:rPr>
              <a:t>NAINAZ                   </a:t>
            </a:r>
            <a:r>
              <a:rPr lang="en-US" altLang="en-GB" sz="1700" dirty="0">
                <a:latin typeface="Times New Roman" panose="02020603050405020304"/>
                <a:ea typeface="Times New Roman" panose="02020603050405020304"/>
                <a:cs typeface="Times New Roman" panose="02020603050405020304"/>
                <a:sym typeface="Times New Roman" panose="02020603050405020304"/>
              </a:rPr>
              <a:t>     </a:t>
            </a:r>
            <a:r>
              <a:rPr lang="en-GB" sz="1700" dirty="0">
                <a:latin typeface="Times New Roman" panose="02020603050405020304"/>
                <a:ea typeface="Times New Roman" panose="02020603050405020304"/>
                <a:cs typeface="Times New Roman" panose="02020603050405020304"/>
                <a:sym typeface="Times New Roman" panose="02020603050405020304"/>
              </a:rPr>
              <a:t>[1CG18CS054]</a:t>
            </a:r>
            <a:endParaRPr sz="1700" dirty="0">
              <a:latin typeface="Times New Roman" panose="02020603050405020304"/>
              <a:ea typeface="Times New Roman" panose="02020603050405020304"/>
              <a:cs typeface="Times New Roman" panose="02020603050405020304"/>
              <a:sym typeface="Times New Roman" panose="02020603050405020304"/>
            </a:endParaRPr>
          </a:p>
          <a:p>
            <a:pPr marL="0" lvl="0" indent="0" algn="r" rtl="0">
              <a:lnSpc>
                <a:spcPct val="20000"/>
              </a:lnSpc>
              <a:spcBef>
                <a:spcPts val="1600"/>
              </a:spcBef>
              <a:spcAft>
                <a:spcPts val="0"/>
              </a:spcAft>
              <a:buNone/>
            </a:pPr>
            <a:r>
              <a:rPr lang="en-GB" sz="1700" dirty="0">
                <a:latin typeface="Times New Roman" panose="02020603050405020304"/>
                <a:ea typeface="Times New Roman" panose="02020603050405020304"/>
                <a:cs typeface="Times New Roman" panose="02020603050405020304"/>
                <a:sym typeface="Times New Roman" panose="02020603050405020304"/>
              </a:rPr>
              <a:t>NEHA R UTTARKAR  [1CG18CS057]</a:t>
            </a:r>
            <a:endParaRPr sz="1700" dirty="0">
              <a:latin typeface="Times New Roman" panose="02020603050405020304"/>
              <a:ea typeface="Times New Roman" panose="02020603050405020304"/>
              <a:cs typeface="Times New Roman" panose="02020603050405020304"/>
              <a:sym typeface="Times New Roman" panose="02020603050405020304"/>
            </a:endParaRPr>
          </a:p>
          <a:p>
            <a:pPr marL="0" lvl="0" indent="0" algn="r" rtl="0">
              <a:lnSpc>
                <a:spcPct val="20000"/>
              </a:lnSpc>
              <a:spcBef>
                <a:spcPts val="1600"/>
              </a:spcBef>
              <a:spcAft>
                <a:spcPts val="0"/>
              </a:spcAft>
              <a:buNone/>
            </a:pPr>
            <a:r>
              <a:rPr lang="en-GB" sz="1700" dirty="0">
                <a:latin typeface="Times New Roman" panose="02020603050405020304"/>
                <a:ea typeface="Times New Roman" panose="02020603050405020304"/>
                <a:cs typeface="Times New Roman" panose="02020603050405020304"/>
                <a:sym typeface="Times New Roman" panose="02020603050405020304"/>
              </a:rPr>
              <a:t>ATIF JAWED           </a:t>
            </a:r>
            <a:r>
              <a:rPr lang="en-US" altLang="en-GB" sz="1700" dirty="0">
                <a:latin typeface="Times New Roman" panose="02020603050405020304"/>
                <a:ea typeface="Times New Roman" panose="02020603050405020304"/>
                <a:cs typeface="Times New Roman" panose="02020603050405020304"/>
                <a:sym typeface="Times New Roman" panose="02020603050405020304"/>
              </a:rPr>
              <a:t>   </a:t>
            </a:r>
            <a:r>
              <a:rPr lang="en-GB" sz="1700" dirty="0">
                <a:latin typeface="Times New Roman" panose="02020603050405020304"/>
                <a:ea typeface="Times New Roman" panose="02020603050405020304"/>
                <a:cs typeface="Times New Roman" panose="02020603050405020304"/>
                <a:sym typeface="Times New Roman" panose="02020603050405020304"/>
              </a:rPr>
              <a:t>  [1CG18CS015]</a:t>
            </a:r>
            <a:endParaRPr sz="1700" dirty="0">
              <a:latin typeface="Times New Roman" panose="02020603050405020304"/>
              <a:ea typeface="Times New Roman" panose="02020603050405020304"/>
              <a:cs typeface="Times New Roman" panose="02020603050405020304"/>
              <a:sym typeface="Times New Roman" panose="02020603050405020304"/>
            </a:endParaRPr>
          </a:p>
          <a:p>
            <a:pPr marL="0" lvl="0" indent="0" algn="r" rtl="0">
              <a:lnSpc>
                <a:spcPct val="20000"/>
              </a:lnSpc>
              <a:spcBef>
                <a:spcPts val="1600"/>
              </a:spcBef>
              <a:spcAft>
                <a:spcPts val="0"/>
              </a:spcAft>
              <a:buNone/>
            </a:pPr>
            <a:r>
              <a:rPr lang="en-GB" sz="1700" dirty="0">
                <a:latin typeface="Times New Roman" panose="02020603050405020304"/>
                <a:ea typeface="Times New Roman" panose="02020603050405020304"/>
                <a:cs typeface="Times New Roman" panose="02020603050405020304"/>
                <a:sym typeface="Times New Roman" panose="02020603050405020304"/>
              </a:rPr>
              <a:t>KARTHIK GANESH    [1CG18CS038]</a:t>
            </a:r>
            <a:endParaRPr sz="1700" dirty="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00000"/>
              </a:lnSpc>
              <a:spcBef>
                <a:spcPts val="1600"/>
              </a:spcBef>
              <a:spcAft>
                <a:spcPts val="1600"/>
              </a:spcAft>
              <a:buNone/>
            </a:pPr>
            <a:endParaRPr sz="1700" dirty="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1046275-EC65-32CC-B4FE-3EB498A896E6}"/>
              </a:ext>
            </a:extLst>
          </p:cNvPr>
          <p:cNvSpPr txBox="1">
            <a:spLocks/>
          </p:cNvSpPr>
          <p:nvPr/>
        </p:nvSpPr>
        <p:spPr>
          <a:xfrm>
            <a:off x="2837854" y="243681"/>
            <a:ext cx="3468291" cy="592138"/>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entury Gothic" panose="020B0502020202020204"/>
              <a:buNone/>
              <a:defRPr sz="3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PROPOSED SYSTEM</a:t>
            </a:r>
            <a:endParaRPr lang="en-IN"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018D79B-3413-AFCE-E6C3-8923267994BC}"/>
              </a:ext>
            </a:extLst>
          </p:cNvPr>
          <p:cNvSpPr txBox="1"/>
          <p:nvPr/>
        </p:nvSpPr>
        <p:spPr>
          <a:xfrm>
            <a:off x="776883" y="996581"/>
            <a:ext cx="7467005" cy="3539430"/>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AWS (Amazon Web Service) is a cloud service platform, which provides services in different domains such as compute, storage, delivery and other functionality.</a:t>
            </a:r>
          </a:p>
          <a:p>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Amazon sagemaker is a powerful service provided by amazon.</a:t>
            </a:r>
          </a:p>
          <a:p>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It provide ML developer the ability to build, train, and deploy machine learning model quickly.</a:t>
            </a:r>
          </a:p>
          <a:p>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Sagemaker provide the notebook instance, in which ML model can be build, train and deploy.</a:t>
            </a:r>
          </a:p>
          <a:p>
            <a:pPr marL="285750" indent="-285750">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Delivering a computing power </a:t>
            </a:r>
            <a:r>
              <a:rPr lang="en-US" sz="1600" dirty="0" err="1">
                <a:solidFill>
                  <a:schemeClr val="tx1"/>
                </a:solidFill>
                <a:latin typeface="Times New Roman" panose="02020603050405020304" pitchFamily="18" charset="0"/>
                <a:cs typeface="Times New Roman" panose="02020603050405020304" pitchFamily="18" charset="0"/>
              </a:rPr>
              <a:t>i.e</a:t>
            </a:r>
            <a:r>
              <a:rPr lang="en-US" sz="1600" dirty="0">
                <a:solidFill>
                  <a:schemeClr val="tx1"/>
                </a:solidFill>
                <a:latin typeface="Times New Roman" panose="02020603050405020304" pitchFamily="18" charset="0"/>
                <a:cs typeface="Times New Roman" panose="02020603050405020304" pitchFamily="18" charset="0"/>
              </a:rPr>
              <a:t> CPU, Ram, Storage </a:t>
            </a:r>
            <a:r>
              <a:rPr lang="en-US" sz="1600" dirty="0" err="1">
                <a:solidFill>
                  <a:schemeClr val="tx1"/>
                </a:solidFill>
                <a:latin typeface="Times New Roman" panose="02020603050405020304" pitchFamily="18" charset="0"/>
                <a:cs typeface="Times New Roman" panose="02020603050405020304" pitchFamily="18" charset="0"/>
              </a:rPr>
              <a:t>etc</a:t>
            </a:r>
            <a:r>
              <a:rPr lang="en-US" sz="1600" dirty="0">
                <a:solidFill>
                  <a:schemeClr val="tx1"/>
                </a:solidFill>
                <a:latin typeface="Times New Roman" panose="02020603050405020304" pitchFamily="18" charset="0"/>
                <a:cs typeface="Times New Roman" panose="02020603050405020304" pitchFamily="18" charset="0"/>
              </a:rPr>
              <a:t> services to the end users over Network (Internet) rather than a physical machine.</a:t>
            </a:r>
          </a:p>
          <a:p>
            <a:endParaRPr 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0926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ws machine learning classification for Sale OFF 65%">
            <a:extLst>
              <a:ext uri="{FF2B5EF4-FFF2-40B4-BE49-F238E27FC236}">
                <a16:creationId xmlns:a16="http://schemas.microsoft.com/office/drawing/2014/main" id="{D508556A-6A22-A1AF-83E9-2802BFFDEC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55" t="11836" r="89611" b="80592"/>
          <a:stretch/>
        </p:blipFill>
        <p:spPr bwMode="auto">
          <a:xfrm>
            <a:off x="1756046" y="544777"/>
            <a:ext cx="609278" cy="571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C24555-34AC-ECFF-AB85-4EA3CB9A37FF}"/>
              </a:ext>
            </a:extLst>
          </p:cNvPr>
          <p:cNvSpPr txBox="1"/>
          <p:nvPr/>
        </p:nvSpPr>
        <p:spPr>
          <a:xfrm>
            <a:off x="2319669" y="656064"/>
            <a:ext cx="683311" cy="415498"/>
          </a:xfrm>
          <a:prstGeom prst="rect">
            <a:avLst/>
          </a:prstGeom>
          <a:noFill/>
        </p:spPr>
        <p:txBody>
          <a:bodyPr wrap="square" rtlCol="0">
            <a:spAutoFit/>
          </a:bodyPr>
          <a:lstStyle/>
          <a:p>
            <a:r>
              <a:rPr lang="en-US" sz="1050" b="1" dirty="0">
                <a:latin typeface="Times New Roman" panose="02020603050405020304" pitchFamily="18" charset="0"/>
                <a:cs typeface="Times New Roman" panose="02020603050405020304" pitchFamily="18" charset="0"/>
              </a:rPr>
              <a:t>Web Browser</a:t>
            </a:r>
            <a:endParaRPr lang="en-IN" sz="1050" b="1" dirty="0">
              <a:latin typeface="Times New Roman" panose="02020603050405020304" pitchFamily="18" charset="0"/>
              <a:cs typeface="Times New Roman" panose="02020603050405020304" pitchFamily="18" charset="0"/>
            </a:endParaRPr>
          </a:p>
        </p:txBody>
      </p:sp>
      <p:pic>
        <p:nvPicPr>
          <p:cNvPr id="1030" name="Picture 6" descr="vf-contact-center-sagemaker-logo - VoiceFoundry">
            <a:extLst>
              <a:ext uri="{FF2B5EF4-FFF2-40B4-BE49-F238E27FC236}">
                <a16:creationId xmlns:a16="http://schemas.microsoft.com/office/drawing/2014/main" id="{20086FC7-0426-E26F-A92D-6FA01B6A2F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36" y="2155852"/>
            <a:ext cx="821830" cy="9861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D0187C-861B-2283-7C97-455AE06FE478}"/>
              </a:ext>
            </a:extLst>
          </p:cNvPr>
          <p:cNvSpPr txBox="1"/>
          <p:nvPr/>
        </p:nvSpPr>
        <p:spPr>
          <a:xfrm>
            <a:off x="2433646" y="2399546"/>
            <a:ext cx="838450" cy="415498"/>
          </a:xfrm>
          <a:prstGeom prst="rect">
            <a:avLst/>
          </a:prstGeom>
          <a:noFill/>
        </p:spPr>
        <p:txBody>
          <a:bodyPr wrap="square" rtlCol="0">
            <a:spAutoFit/>
          </a:bodyPr>
          <a:lstStyle/>
          <a:p>
            <a:r>
              <a:rPr lang="en-US" sz="1050" b="1" dirty="0">
                <a:latin typeface="Times New Roman" panose="02020603050405020304" pitchFamily="18" charset="0"/>
                <a:cs typeface="Times New Roman" panose="02020603050405020304" pitchFamily="18" charset="0"/>
              </a:rPr>
              <a:t>Amazon </a:t>
            </a:r>
            <a:r>
              <a:rPr lang="en-US" sz="1050" b="1" dirty="0" err="1">
                <a:latin typeface="Times New Roman" panose="02020603050405020304" pitchFamily="18" charset="0"/>
                <a:cs typeface="Times New Roman" panose="02020603050405020304" pitchFamily="18" charset="0"/>
              </a:rPr>
              <a:t>Sagemaker</a:t>
            </a:r>
            <a:endParaRPr lang="en-IN" sz="1050" b="1" dirty="0">
              <a:latin typeface="Times New Roman" panose="02020603050405020304" pitchFamily="18" charset="0"/>
              <a:cs typeface="Times New Roman" panose="02020603050405020304" pitchFamily="18" charset="0"/>
            </a:endParaRPr>
          </a:p>
        </p:txBody>
      </p:sp>
      <p:pic>
        <p:nvPicPr>
          <p:cNvPr id="1032" name="Picture 8" descr="Secure Amazon S3 access for isolated Amazon SageMaker notebook instances |  AWS Machine Learning Blog">
            <a:extLst>
              <a:ext uri="{FF2B5EF4-FFF2-40B4-BE49-F238E27FC236}">
                <a16:creationId xmlns:a16="http://schemas.microsoft.com/office/drawing/2014/main" id="{3F36677E-E9B0-4106-908D-A59A784379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87" t="45295" r="81477" b="19943"/>
          <a:stretch/>
        </p:blipFill>
        <p:spPr bwMode="auto">
          <a:xfrm>
            <a:off x="1629971" y="3441086"/>
            <a:ext cx="735353" cy="85567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223BA83-8277-AD36-1F0E-BE706B8BD4B0}"/>
              </a:ext>
            </a:extLst>
          </p:cNvPr>
          <p:cNvSpPr txBox="1"/>
          <p:nvPr/>
        </p:nvSpPr>
        <p:spPr>
          <a:xfrm>
            <a:off x="1681642" y="4282588"/>
            <a:ext cx="763168" cy="415498"/>
          </a:xfrm>
          <a:prstGeom prst="rect">
            <a:avLst/>
          </a:prstGeom>
          <a:noFill/>
        </p:spPr>
        <p:txBody>
          <a:bodyPr wrap="square" rtlCol="0">
            <a:spAutoFit/>
          </a:bodyPr>
          <a:lstStyle/>
          <a:p>
            <a:r>
              <a:rPr lang="en-US" sz="1050" b="1" dirty="0">
                <a:latin typeface="Times New Roman" panose="02020603050405020304" pitchFamily="18" charset="0"/>
                <a:cs typeface="Times New Roman" panose="02020603050405020304" pitchFamily="18" charset="0"/>
              </a:rPr>
              <a:t>Notebook Instance</a:t>
            </a:r>
            <a:endParaRPr lang="en-IN" sz="1050" b="1"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0B1C5BDC-0FA5-7ACE-5D32-EAE524407EEF}"/>
              </a:ext>
            </a:extLst>
          </p:cNvPr>
          <p:cNvSpPr/>
          <p:nvPr/>
        </p:nvSpPr>
        <p:spPr>
          <a:xfrm>
            <a:off x="3594130" y="1675885"/>
            <a:ext cx="1551148" cy="340150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1036" name="Picture 12" descr="From Jupyter Notebook to AWS SageMaker endpoint: Classification and  Regression model demo | by Ajay Arunachalam | MLearning.ai | Medium">
            <a:extLst>
              <a:ext uri="{FF2B5EF4-FFF2-40B4-BE49-F238E27FC236}">
                <a16:creationId xmlns:a16="http://schemas.microsoft.com/office/drawing/2014/main" id="{75F734BA-37A8-C5A9-9225-86955BD0FB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584" t="11264" r="87345" b="80180"/>
          <a:stretch/>
        </p:blipFill>
        <p:spPr bwMode="auto">
          <a:xfrm>
            <a:off x="4339410" y="2496753"/>
            <a:ext cx="483066" cy="52863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87CBC57-71E0-8266-5004-279489E354A5}"/>
              </a:ext>
            </a:extLst>
          </p:cNvPr>
          <p:cNvSpPr txBox="1"/>
          <p:nvPr/>
        </p:nvSpPr>
        <p:spPr>
          <a:xfrm>
            <a:off x="3719630" y="2584793"/>
            <a:ext cx="638365" cy="369332"/>
          </a:xfrm>
          <a:prstGeom prst="rect">
            <a:avLst/>
          </a:prstGeom>
          <a:noFill/>
        </p:spPr>
        <p:txBody>
          <a:bodyPr wrap="square" rtlCol="0">
            <a:spAutoFit/>
          </a:bodyPr>
          <a:lstStyle/>
          <a:p>
            <a:r>
              <a:rPr lang="en-US" sz="900" b="1" dirty="0" err="1">
                <a:latin typeface="Times New Roman" panose="02020603050405020304" pitchFamily="18" charset="0"/>
                <a:cs typeface="Times New Roman" panose="02020603050405020304" pitchFamily="18" charset="0"/>
              </a:rPr>
              <a:t>Splittng</a:t>
            </a:r>
            <a:r>
              <a:rPr lang="en-US" sz="900" b="1" dirty="0">
                <a:latin typeface="Times New Roman" panose="02020603050405020304" pitchFamily="18" charset="0"/>
                <a:cs typeface="Times New Roman" panose="02020603050405020304" pitchFamily="18" charset="0"/>
              </a:rPr>
              <a:t> Dataset</a:t>
            </a:r>
            <a:endParaRPr lang="en-IN" sz="900" b="1" dirty="0">
              <a:latin typeface="Times New Roman" panose="02020603050405020304" pitchFamily="18" charset="0"/>
              <a:cs typeface="Times New Roman" panose="02020603050405020304" pitchFamily="18" charset="0"/>
            </a:endParaRPr>
          </a:p>
        </p:txBody>
      </p:sp>
      <p:pic>
        <p:nvPicPr>
          <p:cNvPr id="1038" name="Picture 14" descr="Black Solid Icon for Data Analysis Symbol, Analysis and Research Stock  Illustration - Illustration of vector, magnifying: 154038945">
            <a:extLst>
              <a:ext uri="{FF2B5EF4-FFF2-40B4-BE49-F238E27FC236}">
                <a16:creationId xmlns:a16="http://schemas.microsoft.com/office/drawing/2014/main" id="{176A7E73-0292-1C4C-55CF-5472E8757ED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838" t="19777" r="11778" b="17405"/>
          <a:stretch/>
        </p:blipFill>
        <p:spPr bwMode="auto">
          <a:xfrm>
            <a:off x="4294313" y="1834830"/>
            <a:ext cx="670655" cy="5588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34179C9-963E-A1E1-23EB-C73E6E2E9D38}"/>
              </a:ext>
            </a:extLst>
          </p:cNvPr>
          <p:cNvSpPr txBox="1"/>
          <p:nvPr/>
        </p:nvSpPr>
        <p:spPr>
          <a:xfrm>
            <a:off x="3810166" y="1918515"/>
            <a:ext cx="608096" cy="369332"/>
          </a:xfrm>
          <a:prstGeom prst="rect">
            <a:avLst/>
          </a:prstGeom>
          <a:noFill/>
        </p:spPr>
        <p:txBody>
          <a:bodyPr wrap="square" rtlCol="0">
            <a:spAutoFit/>
          </a:bodyPr>
          <a:lstStyle/>
          <a:p>
            <a:r>
              <a:rPr lang="en-US" sz="900" b="1" dirty="0">
                <a:latin typeface="Times New Roman" panose="02020603050405020304" pitchFamily="18" charset="0"/>
                <a:cs typeface="Times New Roman" panose="02020603050405020304" pitchFamily="18" charset="0"/>
              </a:rPr>
              <a:t>Data Analysis</a:t>
            </a:r>
            <a:endParaRPr lang="en-IN" sz="900" b="1" dirty="0">
              <a:latin typeface="Times New Roman" panose="02020603050405020304" pitchFamily="18" charset="0"/>
              <a:cs typeface="Times New Roman" panose="02020603050405020304" pitchFamily="18" charset="0"/>
            </a:endParaRPr>
          </a:p>
        </p:txBody>
      </p:sp>
      <p:pic>
        <p:nvPicPr>
          <p:cNvPr id="1040" name="Picture 16" descr="AWS SageMaker Updates 2019. New features released at re:Invent in… | by  Kyle Stahl | Towards Data Science">
            <a:extLst>
              <a:ext uri="{FF2B5EF4-FFF2-40B4-BE49-F238E27FC236}">
                <a16:creationId xmlns:a16="http://schemas.microsoft.com/office/drawing/2014/main" id="{96DD4163-0181-B942-0338-44D81D538A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967" t="9092" r="9156" b="12035"/>
          <a:stretch/>
        </p:blipFill>
        <p:spPr bwMode="auto">
          <a:xfrm>
            <a:off x="4281743" y="3251072"/>
            <a:ext cx="608096" cy="63038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E9CA833-4239-8717-65ED-AF2540B5DDB2}"/>
              </a:ext>
            </a:extLst>
          </p:cNvPr>
          <p:cNvSpPr txBox="1"/>
          <p:nvPr/>
        </p:nvSpPr>
        <p:spPr>
          <a:xfrm>
            <a:off x="3695975" y="3356767"/>
            <a:ext cx="638365" cy="369332"/>
          </a:xfrm>
          <a:prstGeom prst="rect">
            <a:avLst/>
          </a:prstGeom>
          <a:noFill/>
        </p:spPr>
        <p:txBody>
          <a:bodyPr wrap="square" rtlCol="0">
            <a:spAutoFit/>
          </a:bodyPr>
          <a:lstStyle/>
          <a:p>
            <a:r>
              <a:rPr lang="en-US" sz="900" b="1" dirty="0">
                <a:latin typeface="Times New Roman" panose="02020603050405020304" pitchFamily="18" charset="0"/>
                <a:cs typeface="Times New Roman" panose="02020603050405020304" pitchFamily="18" charset="0"/>
              </a:rPr>
              <a:t>Model Training</a:t>
            </a:r>
            <a:endParaRPr lang="en-IN" sz="900" b="1"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57311630-5AC1-FC0F-2B42-31B92073CD2D}"/>
              </a:ext>
            </a:extLst>
          </p:cNvPr>
          <p:cNvPicPr>
            <a:picLocks noChangeAspect="1"/>
          </p:cNvPicPr>
          <p:nvPr/>
        </p:nvPicPr>
        <p:blipFill rotWithShape="1">
          <a:blip r:embed="rId8">
            <a:extLst>
              <a:ext uri="{28A0092B-C50C-407E-A947-70E740481C1C}">
                <a14:useLocalDpi xmlns:a14="http://schemas.microsoft.com/office/drawing/2010/main" val="0"/>
              </a:ext>
            </a:extLst>
          </a:blip>
          <a:srcRect l="9015" t="19836" r="83892" b="50578"/>
          <a:stretch/>
        </p:blipFill>
        <p:spPr>
          <a:xfrm>
            <a:off x="4253974" y="4041275"/>
            <a:ext cx="657374" cy="702629"/>
          </a:xfrm>
          <a:prstGeom prst="rect">
            <a:avLst/>
          </a:prstGeom>
        </p:spPr>
      </p:pic>
      <p:sp>
        <p:nvSpPr>
          <p:cNvPr id="24" name="TextBox 23">
            <a:extLst>
              <a:ext uri="{FF2B5EF4-FFF2-40B4-BE49-F238E27FC236}">
                <a16:creationId xmlns:a16="http://schemas.microsoft.com/office/drawing/2014/main" id="{DD20C3DE-1DC1-231B-B419-599BE5930BE3}"/>
              </a:ext>
            </a:extLst>
          </p:cNvPr>
          <p:cNvSpPr txBox="1"/>
          <p:nvPr/>
        </p:nvSpPr>
        <p:spPr>
          <a:xfrm>
            <a:off x="3574072" y="4139563"/>
            <a:ext cx="777302" cy="369332"/>
          </a:xfrm>
          <a:prstGeom prst="rect">
            <a:avLst/>
          </a:prstGeom>
          <a:noFill/>
        </p:spPr>
        <p:txBody>
          <a:bodyPr wrap="square" rtlCol="0">
            <a:spAutoFit/>
          </a:bodyPr>
          <a:lstStyle/>
          <a:p>
            <a:r>
              <a:rPr lang="en-US" sz="900" b="1" dirty="0">
                <a:latin typeface="Times New Roman" panose="02020603050405020304" pitchFamily="18" charset="0"/>
                <a:cs typeface="Times New Roman" panose="02020603050405020304" pitchFamily="18" charset="0"/>
              </a:rPr>
              <a:t>Model Deployment</a:t>
            </a:r>
            <a:endParaRPr lang="en-IN" sz="900" b="1"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8644574C-49AB-2BCE-BADE-B682B88141D3}"/>
              </a:ext>
            </a:extLst>
          </p:cNvPr>
          <p:cNvSpPr txBox="1"/>
          <p:nvPr/>
        </p:nvSpPr>
        <p:spPr>
          <a:xfrm>
            <a:off x="3744611" y="4795232"/>
            <a:ext cx="1308605" cy="253916"/>
          </a:xfrm>
          <a:prstGeom prst="rect">
            <a:avLst/>
          </a:prstGeom>
          <a:noFill/>
        </p:spPr>
        <p:txBody>
          <a:bodyPr wrap="square" rtlCol="0">
            <a:spAutoFit/>
          </a:bodyPr>
          <a:lstStyle/>
          <a:p>
            <a:r>
              <a:rPr lang="en-US" sz="1050" b="1" dirty="0">
                <a:latin typeface="Times New Roman" panose="02020603050405020304" pitchFamily="18" charset="0"/>
                <a:cs typeface="Times New Roman" panose="02020603050405020304" pitchFamily="18" charset="0"/>
              </a:rPr>
              <a:t>Notebook Instance</a:t>
            </a:r>
            <a:endParaRPr lang="en-IN" sz="1050" b="1"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654BF051-C4C6-70EE-61DC-69F55F4F8D33}"/>
              </a:ext>
            </a:extLst>
          </p:cNvPr>
          <p:cNvPicPr>
            <a:picLocks noChangeAspect="1"/>
          </p:cNvPicPr>
          <p:nvPr/>
        </p:nvPicPr>
        <p:blipFill rotWithShape="1">
          <a:blip r:embed="rId8">
            <a:extLst>
              <a:ext uri="{28A0092B-C50C-407E-A947-70E740481C1C}">
                <a14:useLocalDpi xmlns:a14="http://schemas.microsoft.com/office/drawing/2010/main" val="0"/>
              </a:ext>
            </a:extLst>
          </a:blip>
          <a:srcRect l="28223" t="6064" r="61152" b="38889"/>
          <a:stretch/>
        </p:blipFill>
        <p:spPr>
          <a:xfrm>
            <a:off x="7223616" y="2647703"/>
            <a:ext cx="805182" cy="1068974"/>
          </a:xfrm>
          <a:prstGeom prst="rect">
            <a:avLst/>
          </a:prstGeom>
        </p:spPr>
      </p:pic>
      <p:sp>
        <p:nvSpPr>
          <p:cNvPr id="31" name="TextBox 30">
            <a:extLst>
              <a:ext uri="{FF2B5EF4-FFF2-40B4-BE49-F238E27FC236}">
                <a16:creationId xmlns:a16="http://schemas.microsoft.com/office/drawing/2014/main" id="{11FBA32D-8C04-2D34-572E-65C9F8AE5841}"/>
              </a:ext>
            </a:extLst>
          </p:cNvPr>
          <p:cNvSpPr txBox="1"/>
          <p:nvPr/>
        </p:nvSpPr>
        <p:spPr>
          <a:xfrm>
            <a:off x="7114076" y="3723155"/>
            <a:ext cx="1339029" cy="253916"/>
          </a:xfrm>
          <a:prstGeom prst="rect">
            <a:avLst/>
          </a:prstGeom>
          <a:noFill/>
        </p:spPr>
        <p:txBody>
          <a:bodyPr wrap="square" rtlCol="0">
            <a:spAutoFit/>
          </a:bodyPr>
          <a:lstStyle/>
          <a:p>
            <a:r>
              <a:rPr lang="en-US" sz="1050" b="1" dirty="0">
                <a:latin typeface="Times New Roman" panose="02020603050405020304" pitchFamily="18" charset="0"/>
                <a:cs typeface="Times New Roman" panose="02020603050405020304" pitchFamily="18" charset="0"/>
              </a:rPr>
              <a:t>Model Endpoint</a:t>
            </a:r>
            <a:endParaRPr lang="en-IN" sz="1050" b="1" dirty="0">
              <a:latin typeface="Times New Roman" panose="02020603050405020304" pitchFamily="18" charset="0"/>
              <a:cs typeface="Times New Roman" panose="02020603050405020304" pitchFamily="18" charset="0"/>
            </a:endParaRPr>
          </a:p>
        </p:txBody>
      </p:sp>
      <p:pic>
        <p:nvPicPr>
          <p:cNvPr id="1050" name="Picture 26" descr="Amazon S3 Icon #270435 - Free Icons Library">
            <a:extLst>
              <a:ext uri="{FF2B5EF4-FFF2-40B4-BE49-F238E27FC236}">
                <a16:creationId xmlns:a16="http://schemas.microsoft.com/office/drawing/2014/main" id="{2CB635B3-1295-120D-C99A-94DEC0E2B7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59037" y="613757"/>
            <a:ext cx="974183" cy="100504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CE91AD8E-C9B3-0465-6EA2-8122F5E67523}"/>
              </a:ext>
            </a:extLst>
          </p:cNvPr>
          <p:cNvSpPr txBox="1"/>
          <p:nvPr/>
        </p:nvSpPr>
        <p:spPr>
          <a:xfrm>
            <a:off x="5838273" y="1715237"/>
            <a:ext cx="1015712" cy="253916"/>
          </a:xfrm>
          <a:prstGeom prst="rect">
            <a:avLst/>
          </a:prstGeom>
          <a:noFill/>
        </p:spPr>
        <p:txBody>
          <a:bodyPr wrap="square" rtlCol="0">
            <a:spAutoFit/>
          </a:bodyPr>
          <a:lstStyle/>
          <a:p>
            <a:pPr algn="ctr"/>
            <a:r>
              <a:rPr lang="en-US" sz="1050" b="1" dirty="0">
                <a:latin typeface="Times New Roman" panose="02020603050405020304" pitchFamily="18" charset="0"/>
                <a:cs typeface="Times New Roman" panose="02020603050405020304" pitchFamily="18" charset="0"/>
              </a:rPr>
              <a:t>S3 Bucket</a:t>
            </a:r>
            <a:endParaRPr lang="en-IN" sz="1050" b="1" dirty="0">
              <a:latin typeface="Times New Roman" panose="02020603050405020304" pitchFamily="18" charset="0"/>
              <a:cs typeface="Times New Roman" panose="02020603050405020304" pitchFamily="18" charset="0"/>
            </a:endParaRPr>
          </a:p>
        </p:txBody>
      </p:sp>
      <p:cxnSp>
        <p:nvCxnSpPr>
          <p:cNvPr id="23" name="Straight Arrow Connector 22">
            <a:extLst>
              <a:ext uri="{FF2B5EF4-FFF2-40B4-BE49-F238E27FC236}">
                <a16:creationId xmlns:a16="http://schemas.microsoft.com/office/drawing/2014/main" id="{267283A6-71D6-FE0C-DB6A-00015953A3C7}"/>
              </a:ext>
            </a:extLst>
          </p:cNvPr>
          <p:cNvCxnSpPr>
            <a:cxnSpLocks/>
            <a:stCxn id="1028" idx="2"/>
          </p:cNvCxnSpPr>
          <p:nvPr/>
        </p:nvCxnSpPr>
        <p:spPr>
          <a:xfrm>
            <a:off x="2060685" y="1116277"/>
            <a:ext cx="14889" cy="2095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9AAD893F-0CC2-A301-640F-24C1A6F0BAAB}"/>
              </a:ext>
            </a:extLst>
          </p:cNvPr>
          <p:cNvCxnSpPr>
            <a:cxnSpLocks/>
          </p:cNvCxnSpPr>
          <p:nvPr/>
        </p:nvCxnSpPr>
        <p:spPr>
          <a:xfrm>
            <a:off x="2002477" y="3182496"/>
            <a:ext cx="0" cy="2585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B9B0F774-4E4E-1C23-E7D4-F4AA9BBBA713}"/>
              </a:ext>
            </a:extLst>
          </p:cNvPr>
          <p:cNvCxnSpPr>
            <a:cxnSpLocks/>
          </p:cNvCxnSpPr>
          <p:nvPr/>
        </p:nvCxnSpPr>
        <p:spPr>
          <a:xfrm>
            <a:off x="2444810" y="3868925"/>
            <a:ext cx="101990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C6434B7B-55E9-12F0-3BA5-73F2AE881EE0}"/>
              </a:ext>
            </a:extLst>
          </p:cNvPr>
          <p:cNvCxnSpPr>
            <a:cxnSpLocks/>
            <a:stCxn id="12" idx="3"/>
            <a:endCxn id="14" idx="1"/>
          </p:cNvCxnSpPr>
          <p:nvPr/>
        </p:nvCxnSpPr>
        <p:spPr>
          <a:xfrm flipV="1">
            <a:off x="4911348" y="3182190"/>
            <a:ext cx="2312268" cy="1210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3B6211E9-25B8-538D-1BA3-03B5B60EB9CA}"/>
              </a:ext>
            </a:extLst>
          </p:cNvPr>
          <p:cNvCxnSpPr>
            <a:cxnSpLocks/>
            <a:endCxn id="1050" idx="2"/>
          </p:cNvCxnSpPr>
          <p:nvPr/>
        </p:nvCxnSpPr>
        <p:spPr>
          <a:xfrm flipV="1">
            <a:off x="5165337" y="1618797"/>
            <a:ext cx="1180792" cy="44679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85B73F65-5E6C-D464-8960-4736745BCF14}"/>
              </a:ext>
            </a:extLst>
          </p:cNvPr>
          <p:cNvCxnSpPr>
            <a:cxnSpLocks/>
          </p:cNvCxnSpPr>
          <p:nvPr/>
        </p:nvCxnSpPr>
        <p:spPr>
          <a:xfrm>
            <a:off x="4587912" y="2359661"/>
            <a:ext cx="0" cy="1430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8234DFBA-7D30-5266-57AF-72FEE90DB1C7}"/>
              </a:ext>
            </a:extLst>
          </p:cNvPr>
          <p:cNvCxnSpPr>
            <a:cxnSpLocks/>
          </p:cNvCxnSpPr>
          <p:nvPr/>
        </p:nvCxnSpPr>
        <p:spPr>
          <a:xfrm flipH="1">
            <a:off x="4550928" y="2985269"/>
            <a:ext cx="5726" cy="2056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BFB91E7B-0909-1348-3213-1210135F7A1A}"/>
              </a:ext>
            </a:extLst>
          </p:cNvPr>
          <p:cNvCxnSpPr>
            <a:cxnSpLocks/>
          </p:cNvCxnSpPr>
          <p:nvPr/>
        </p:nvCxnSpPr>
        <p:spPr>
          <a:xfrm flipH="1">
            <a:off x="4565503" y="3899893"/>
            <a:ext cx="5726" cy="2056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4" name="Picture 43">
            <a:extLst>
              <a:ext uri="{FF2B5EF4-FFF2-40B4-BE49-F238E27FC236}">
                <a16:creationId xmlns:a16="http://schemas.microsoft.com/office/drawing/2014/main" id="{2C897875-51B8-2F20-7ED3-F2C1697066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6113" y="1346385"/>
            <a:ext cx="1009651" cy="625116"/>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4474C90C-95A1-D1C8-BCA2-4EA7849BB70C}"/>
              </a:ext>
            </a:extLst>
          </p:cNvPr>
          <p:cNvCxnSpPr>
            <a:cxnSpLocks/>
            <a:endCxn id="1030" idx="0"/>
          </p:cNvCxnSpPr>
          <p:nvPr/>
        </p:nvCxnSpPr>
        <p:spPr>
          <a:xfrm>
            <a:off x="2053951" y="1957780"/>
            <a:ext cx="1" cy="1980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93A57D8A-74F8-4EA9-3AE9-EBB8B8AAC95B}"/>
              </a:ext>
            </a:extLst>
          </p:cNvPr>
          <p:cNvCxnSpPr>
            <a:cxnSpLocks/>
            <a:endCxn id="1050" idx="1"/>
          </p:cNvCxnSpPr>
          <p:nvPr/>
        </p:nvCxnSpPr>
        <p:spPr>
          <a:xfrm flipV="1">
            <a:off x="2243138" y="1116277"/>
            <a:ext cx="3615899" cy="993485"/>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8" name="Google Shape;188;p22">
            <a:extLst>
              <a:ext uri="{FF2B5EF4-FFF2-40B4-BE49-F238E27FC236}">
                <a16:creationId xmlns:a16="http://schemas.microsoft.com/office/drawing/2014/main" id="{8ACA0139-F822-25DF-B5FA-C23FEB174A41}"/>
              </a:ext>
            </a:extLst>
          </p:cNvPr>
          <p:cNvSpPr txBox="1">
            <a:spLocks/>
          </p:cNvSpPr>
          <p:nvPr/>
        </p:nvSpPr>
        <p:spPr>
          <a:xfrm>
            <a:off x="281861" y="-35566"/>
            <a:ext cx="5345806" cy="585788"/>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400"/>
              <a:buFont typeface="Century Gothic" panose="020B0502020202020204"/>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sz="3000" b="1" dirty="0">
                <a:latin typeface="Times New Roman" panose="02020603050405020304"/>
                <a:ea typeface="Times New Roman" panose="02020603050405020304"/>
                <a:cs typeface="Times New Roman" panose="02020603050405020304"/>
                <a:sym typeface="Times New Roman" panose="02020603050405020304"/>
              </a:rPr>
              <a:t>    WORKFLOW</a:t>
            </a:r>
          </a:p>
        </p:txBody>
      </p:sp>
    </p:spTree>
    <p:extLst>
      <p:ext uri="{BB962C8B-B14F-4D97-AF65-F5344CB8AC3E}">
        <p14:creationId xmlns:p14="http://schemas.microsoft.com/office/powerpoint/2010/main" val="645477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88;p22">
            <a:extLst>
              <a:ext uri="{FF2B5EF4-FFF2-40B4-BE49-F238E27FC236}">
                <a16:creationId xmlns:a16="http://schemas.microsoft.com/office/drawing/2014/main" id="{3D8000BC-1B80-9581-6321-BCDAD7259762}"/>
              </a:ext>
            </a:extLst>
          </p:cNvPr>
          <p:cNvSpPr txBox="1">
            <a:spLocks/>
          </p:cNvSpPr>
          <p:nvPr/>
        </p:nvSpPr>
        <p:spPr>
          <a:xfrm>
            <a:off x="304900" y="71439"/>
            <a:ext cx="5345806" cy="585788"/>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400"/>
              <a:buFont typeface="Century Gothic" panose="020B0502020202020204"/>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sz="3000" b="1" dirty="0">
                <a:latin typeface="Times New Roman" panose="02020603050405020304"/>
                <a:ea typeface="Times New Roman" panose="02020603050405020304"/>
                <a:cs typeface="Times New Roman" panose="02020603050405020304"/>
                <a:sym typeface="Times New Roman" panose="02020603050405020304"/>
              </a:rPr>
              <a:t>    IMPLEMENTATION</a:t>
            </a:r>
          </a:p>
        </p:txBody>
      </p:sp>
      <p:sp>
        <p:nvSpPr>
          <p:cNvPr id="5" name="Title 1">
            <a:extLst>
              <a:ext uri="{FF2B5EF4-FFF2-40B4-BE49-F238E27FC236}">
                <a16:creationId xmlns:a16="http://schemas.microsoft.com/office/drawing/2014/main" id="{DFFDDF70-72E3-DB81-38ED-D44CC5A0F9AA}"/>
              </a:ext>
            </a:extLst>
          </p:cNvPr>
          <p:cNvSpPr txBox="1">
            <a:spLocks/>
          </p:cNvSpPr>
          <p:nvPr/>
        </p:nvSpPr>
        <p:spPr>
          <a:xfrm>
            <a:off x="0" y="1214157"/>
            <a:ext cx="4336256" cy="592138"/>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entury Gothic" panose="020B0502020202020204"/>
              <a:buNone/>
              <a:defRPr sz="3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000" b="1" dirty="0">
                <a:latin typeface="Times New Roman" panose="02020603050405020304" pitchFamily="18" charset="0"/>
                <a:cs typeface="Times New Roman" panose="02020603050405020304" pitchFamily="18" charset="0"/>
              </a:rPr>
              <a:t>AWS (Amazon Web Service)</a:t>
            </a:r>
            <a:endParaRPr lang="en-IN" sz="20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FC74BCB-2EFC-2E98-4BBE-E77ED32FBB88}"/>
              </a:ext>
            </a:extLst>
          </p:cNvPr>
          <p:cNvSpPr txBox="1"/>
          <p:nvPr/>
        </p:nvSpPr>
        <p:spPr>
          <a:xfrm>
            <a:off x="442342" y="1742778"/>
            <a:ext cx="8259316" cy="523220"/>
          </a:xfrm>
          <a:prstGeom prst="rect">
            <a:avLst/>
          </a:prstGeom>
          <a:noFill/>
        </p:spPr>
        <p:txBody>
          <a:bodyPr wrap="square">
            <a:spAutoFit/>
          </a:bodyPr>
          <a:lstStyle/>
          <a:p>
            <a:r>
              <a:rPr lang="en-US" sz="1400" dirty="0">
                <a:solidFill>
                  <a:schemeClr val="tx1"/>
                </a:solidFill>
                <a:latin typeface="Times New Roman" panose="02020603050405020304" pitchFamily="18" charset="0"/>
                <a:cs typeface="Times New Roman" panose="02020603050405020304" pitchFamily="18" charset="0"/>
              </a:rPr>
              <a:t>A user creates a standalone AWS account. When the account is fully activated, we have full access to all AWS services. </a:t>
            </a:r>
            <a:endParaRPr lang="en-IN" dirty="0"/>
          </a:p>
        </p:txBody>
      </p:sp>
      <p:pic>
        <p:nvPicPr>
          <p:cNvPr id="9" name="image26.jpeg">
            <a:extLst>
              <a:ext uri="{FF2B5EF4-FFF2-40B4-BE49-F238E27FC236}">
                <a16:creationId xmlns:a16="http://schemas.microsoft.com/office/drawing/2014/main" id="{297BBFC1-7275-378D-8BA1-7D72B260F325}"/>
              </a:ext>
            </a:extLst>
          </p:cNvPr>
          <p:cNvPicPr>
            <a:picLocks noChangeAspect="1"/>
          </p:cNvPicPr>
          <p:nvPr/>
        </p:nvPicPr>
        <p:blipFill>
          <a:blip r:embed="rId2" cstate="print"/>
          <a:stretch>
            <a:fillRect/>
          </a:stretch>
        </p:blipFill>
        <p:spPr>
          <a:xfrm>
            <a:off x="2064041" y="2207121"/>
            <a:ext cx="4736810" cy="2493197"/>
          </a:xfrm>
          <a:prstGeom prst="rect">
            <a:avLst/>
          </a:prstGeom>
        </p:spPr>
      </p:pic>
      <p:sp>
        <p:nvSpPr>
          <p:cNvPr id="10" name="TextBox 9">
            <a:extLst>
              <a:ext uri="{FF2B5EF4-FFF2-40B4-BE49-F238E27FC236}">
                <a16:creationId xmlns:a16="http://schemas.microsoft.com/office/drawing/2014/main" id="{8AF9C6B3-713B-6F2F-351E-FC996607129E}"/>
              </a:ext>
            </a:extLst>
          </p:cNvPr>
          <p:cNvSpPr txBox="1"/>
          <p:nvPr/>
        </p:nvSpPr>
        <p:spPr>
          <a:xfrm>
            <a:off x="3513584" y="4700318"/>
            <a:ext cx="2222847" cy="276999"/>
          </a:xfrm>
          <a:prstGeom prst="rect">
            <a:avLst/>
          </a:prstGeom>
          <a:noFill/>
        </p:spPr>
        <p:txBody>
          <a:bodyPr wrap="square">
            <a:spAutoFit/>
          </a:bodyPr>
          <a:lstStyle/>
          <a:p>
            <a:r>
              <a:rPr lang="en-US" sz="1200" b="1" dirty="0">
                <a:solidFill>
                  <a:schemeClr val="tx1"/>
                </a:solidFill>
                <a:latin typeface="Times New Roman" panose="02020603050405020304" pitchFamily="18" charset="0"/>
                <a:cs typeface="Times New Roman" panose="02020603050405020304" pitchFamily="18" charset="0"/>
              </a:rPr>
              <a:t>AWS Management console</a:t>
            </a:r>
            <a:endParaRPr lang="en-IN" sz="1200" b="1" dirty="0"/>
          </a:p>
        </p:txBody>
      </p:sp>
    </p:spTree>
    <p:extLst>
      <p:ext uri="{BB962C8B-B14F-4D97-AF65-F5344CB8AC3E}">
        <p14:creationId xmlns:p14="http://schemas.microsoft.com/office/powerpoint/2010/main" val="3883732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E09A36-9DC6-CE71-CC20-4D9BA4C7F840}"/>
              </a:ext>
            </a:extLst>
          </p:cNvPr>
          <p:cNvSpPr txBox="1">
            <a:spLocks/>
          </p:cNvSpPr>
          <p:nvPr/>
        </p:nvSpPr>
        <p:spPr>
          <a:xfrm>
            <a:off x="142874" y="140070"/>
            <a:ext cx="1307306" cy="429753"/>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entury Gothic" panose="020B0502020202020204"/>
              <a:buNone/>
              <a:defRPr sz="3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000" b="1" dirty="0">
                <a:latin typeface="Times New Roman" panose="02020603050405020304" pitchFamily="18" charset="0"/>
                <a:cs typeface="Times New Roman" panose="02020603050405020304" pitchFamily="18" charset="0"/>
              </a:rPr>
              <a:t>S3 Bucket</a:t>
            </a:r>
            <a:endParaRPr lang="en-IN" sz="2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39D2116-42DC-8B3C-A681-23B877A5A7DC}"/>
              </a:ext>
            </a:extLst>
          </p:cNvPr>
          <p:cNvSpPr txBox="1"/>
          <p:nvPr/>
        </p:nvSpPr>
        <p:spPr>
          <a:xfrm>
            <a:off x="442342" y="624240"/>
            <a:ext cx="8259316" cy="523220"/>
          </a:xfrm>
          <a:prstGeom prst="rect">
            <a:avLst/>
          </a:prstGeom>
          <a:noFill/>
        </p:spPr>
        <p:txBody>
          <a:bodyPr wrap="square">
            <a:spAutoFit/>
          </a:bodyPr>
          <a:lstStyle/>
          <a:p>
            <a:r>
              <a:rPr lang="en-US" dirty="0">
                <a:latin typeface="Times New Roman" panose="02020603050405020304" pitchFamily="18" charset="0"/>
                <a:ea typeface="Times New Roman" panose="02020603050405020304" pitchFamily="18" charset="0"/>
              </a:rPr>
              <a:t>It is cloud storage service, </a:t>
            </a:r>
            <a:r>
              <a:rPr lang="en-US" sz="1400" dirty="0">
                <a:effectLst/>
                <a:latin typeface="Times New Roman" panose="02020603050405020304" pitchFamily="18" charset="0"/>
                <a:ea typeface="Times New Roman" panose="02020603050405020304" pitchFamily="18" charset="0"/>
              </a:rPr>
              <a:t>designed for online backup and </a:t>
            </a:r>
            <a:r>
              <a:rPr lang="en-US" dirty="0">
                <a:latin typeface="Times New Roman" panose="02020603050405020304" pitchFamily="18" charset="0"/>
                <a:ea typeface="Times New Roman" panose="02020603050405020304" pitchFamily="18" charset="0"/>
              </a:rPr>
              <a:t>storing</a:t>
            </a:r>
            <a:r>
              <a:rPr lang="en-US" sz="1400" dirty="0">
                <a:effectLst/>
                <a:latin typeface="Times New Roman" panose="02020603050405020304" pitchFamily="18" charset="0"/>
                <a:ea typeface="Times New Roman" panose="02020603050405020304" pitchFamily="18" charset="0"/>
              </a:rPr>
              <a:t> a data and the code on Amazon Web Services (AWS).</a:t>
            </a:r>
            <a:endParaRPr lang="en-IN" dirty="0"/>
          </a:p>
        </p:txBody>
      </p:sp>
      <p:pic>
        <p:nvPicPr>
          <p:cNvPr id="6" name="image15.jpeg">
            <a:extLst>
              <a:ext uri="{FF2B5EF4-FFF2-40B4-BE49-F238E27FC236}">
                <a16:creationId xmlns:a16="http://schemas.microsoft.com/office/drawing/2014/main" id="{01FA9A04-45F4-82D1-9BCC-F673C52DD09E}"/>
              </a:ext>
            </a:extLst>
          </p:cNvPr>
          <p:cNvPicPr>
            <a:picLocks noChangeAspect="1"/>
          </p:cNvPicPr>
          <p:nvPr/>
        </p:nvPicPr>
        <p:blipFill>
          <a:blip r:embed="rId2" cstate="print"/>
          <a:stretch>
            <a:fillRect/>
          </a:stretch>
        </p:blipFill>
        <p:spPr>
          <a:xfrm>
            <a:off x="1307306" y="1223186"/>
            <a:ext cx="6116440" cy="3296074"/>
          </a:xfrm>
          <a:prstGeom prst="rect">
            <a:avLst/>
          </a:prstGeom>
        </p:spPr>
      </p:pic>
      <p:sp>
        <p:nvSpPr>
          <p:cNvPr id="7" name="TextBox 6">
            <a:extLst>
              <a:ext uri="{FF2B5EF4-FFF2-40B4-BE49-F238E27FC236}">
                <a16:creationId xmlns:a16="http://schemas.microsoft.com/office/drawing/2014/main" id="{B5CA7680-8D6E-4E9D-4A4E-B9714643F60A}"/>
              </a:ext>
            </a:extLst>
          </p:cNvPr>
          <p:cNvSpPr txBox="1"/>
          <p:nvPr/>
        </p:nvSpPr>
        <p:spPr>
          <a:xfrm>
            <a:off x="3543424" y="4594986"/>
            <a:ext cx="1644203" cy="276999"/>
          </a:xfrm>
          <a:prstGeom prst="rect">
            <a:avLst/>
          </a:prstGeom>
          <a:noFill/>
        </p:spPr>
        <p:txBody>
          <a:bodyPr wrap="square">
            <a:spAutoFit/>
          </a:bodyPr>
          <a:lstStyle/>
          <a:p>
            <a:r>
              <a:rPr lang="en-US" sz="1200" b="1" dirty="0">
                <a:solidFill>
                  <a:schemeClr val="tx1"/>
                </a:solidFill>
                <a:latin typeface="Times New Roman" panose="02020603050405020304" pitchFamily="18" charset="0"/>
                <a:cs typeface="Times New Roman" panose="02020603050405020304" pitchFamily="18" charset="0"/>
              </a:rPr>
              <a:t>Creating a S3 Bucket</a:t>
            </a:r>
            <a:endParaRPr lang="en-IN" sz="1200" b="1" dirty="0"/>
          </a:p>
        </p:txBody>
      </p:sp>
    </p:spTree>
    <p:extLst>
      <p:ext uri="{BB962C8B-B14F-4D97-AF65-F5344CB8AC3E}">
        <p14:creationId xmlns:p14="http://schemas.microsoft.com/office/powerpoint/2010/main" val="3167392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6.jpeg">
            <a:extLst>
              <a:ext uri="{FF2B5EF4-FFF2-40B4-BE49-F238E27FC236}">
                <a16:creationId xmlns:a16="http://schemas.microsoft.com/office/drawing/2014/main" id="{4CD55C38-463B-A595-2F08-402944A57FAB}"/>
              </a:ext>
            </a:extLst>
          </p:cNvPr>
          <p:cNvPicPr>
            <a:picLocks noChangeAspect="1"/>
          </p:cNvPicPr>
          <p:nvPr/>
        </p:nvPicPr>
        <p:blipFill>
          <a:blip r:embed="rId2" cstate="print"/>
          <a:stretch>
            <a:fillRect/>
          </a:stretch>
        </p:blipFill>
        <p:spPr>
          <a:xfrm>
            <a:off x="-1674" y="-7143"/>
            <a:ext cx="4296004" cy="2293144"/>
          </a:xfrm>
          <a:prstGeom prst="rect">
            <a:avLst/>
          </a:prstGeom>
        </p:spPr>
      </p:pic>
      <p:sp>
        <p:nvSpPr>
          <p:cNvPr id="3" name="TextBox 2">
            <a:extLst>
              <a:ext uri="{FF2B5EF4-FFF2-40B4-BE49-F238E27FC236}">
                <a16:creationId xmlns:a16="http://schemas.microsoft.com/office/drawing/2014/main" id="{06B3E364-11E3-D9D8-B93D-E6EA333166F9}"/>
              </a:ext>
            </a:extLst>
          </p:cNvPr>
          <p:cNvSpPr txBox="1"/>
          <p:nvPr/>
        </p:nvSpPr>
        <p:spPr>
          <a:xfrm>
            <a:off x="907038" y="2246769"/>
            <a:ext cx="1979037" cy="276999"/>
          </a:xfrm>
          <a:prstGeom prst="rect">
            <a:avLst/>
          </a:prstGeom>
          <a:noFill/>
        </p:spPr>
        <p:txBody>
          <a:bodyPr wrap="square">
            <a:spAutoFit/>
          </a:bodyPr>
          <a:lstStyle/>
          <a:p>
            <a:r>
              <a:rPr lang="en-US" sz="1200" b="1" dirty="0">
                <a:solidFill>
                  <a:schemeClr val="tx1"/>
                </a:solidFill>
                <a:latin typeface="Times New Roman" panose="02020603050405020304" pitchFamily="18" charset="0"/>
                <a:cs typeface="Times New Roman" panose="02020603050405020304" pitchFamily="18" charset="0"/>
              </a:rPr>
              <a:t>Diabetes prediction dataset</a:t>
            </a:r>
            <a:endParaRPr lang="en-IN" sz="1200" b="1" dirty="0"/>
          </a:p>
        </p:txBody>
      </p:sp>
      <p:sp>
        <p:nvSpPr>
          <p:cNvPr id="4" name="TextBox 3">
            <a:extLst>
              <a:ext uri="{FF2B5EF4-FFF2-40B4-BE49-F238E27FC236}">
                <a16:creationId xmlns:a16="http://schemas.microsoft.com/office/drawing/2014/main" id="{4F39E735-EAA4-5EF8-FC4E-EA489262E1D1}"/>
              </a:ext>
            </a:extLst>
          </p:cNvPr>
          <p:cNvSpPr txBox="1"/>
          <p:nvPr/>
        </p:nvSpPr>
        <p:spPr>
          <a:xfrm>
            <a:off x="4448356" y="339210"/>
            <a:ext cx="4777470" cy="1600438"/>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This dataset is originally from the National Institute of Diabetes and Digestive and Kidney Diseases. </a:t>
            </a:r>
            <a:r>
              <a:rPr lang="en-IN" u="sng" dirty="0">
                <a:solidFill>
                  <a:srgbClr val="0000FF"/>
                </a:solidFill>
                <a:effectLst/>
                <a:latin typeface="Bookman Old Style" panose="02050604050505020204" pitchFamily="18" charset="0"/>
                <a:ea typeface="Times New Roman" panose="02020603050405020304" pitchFamily="18" charset="0"/>
                <a:cs typeface="Segoe UI" panose="020B0502040204020203" pitchFamily="34" charset="0"/>
                <a:hlinkClick r:id="rId3"/>
              </a:rPr>
              <a:t>https://www.kaggle.com/uciml/pima-indians-diabetes-database</a:t>
            </a:r>
            <a:endParaRPr lang="en-IN" u="sng" dirty="0">
              <a:solidFill>
                <a:srgbClr val="0000FF"/>
              </a:solidFill>
              <a:effectLst/>
              <a:latin typeface="Bookman Old Style" panose="02050604050505020204" pitchFamily="18" charset="0"/>
              <a:ea typeface="Times New Roman" panose="02020603050405020304" pitchFamily="18" charset="0"/>
              <a:cs typeface="Segoe UI" panose="020B0502040204020203" pitchFamily="34" charset="0"/>
            </a:endParaRPr>
          </a:p>
          <a:p>
            <a:pPr marL="285750" indent="-285750">
              <a:buFont typeface="Arial" panose="020B0604020202020204" pitchFamily="34" charset="0"/>
              <a:buChar char="•"/>
            </a:pPr>
            <a:endParaRPr lang="en-IN" u="sng" dirty="0">
              <a:solidFill>
                <a:srgbClr val="0000FF"/>
              </a:solidFill>
              <a:latin typeface="Bookman Old Style" panose="02050604050505020204" pitchFamily="18" charset="0"/>
              <a:ea typeface="Times New Roman" panose="02020603050405020304" pitchFamily="18" charset="0"/>
              <a:cs typeface="Segoe UI" panose="020B0502040204020203" pitchFamily="34" charset="0"/>
            </a:endParaRP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It has 768 instances and 9 attribute.</a:t>
            </a:r>
          </a:p>
          <a:p>
            <a:endParaRPr lang="en-US" dirty="0">
              <a:latin typeface="Times New Roman" panose="02020603050405020304" pitchFamily="18" charset="0"/>
            </a:endParaRPr>
          </a:p>
        </p:txBody>
      </p:sp>
      <p:pic>
        <p:nvPicPr>
          <p:cNvPr id="7" name="image17.jpeg">
            <a:extLst>
              <a:ext uri="{FF2B5EF4-FFF2-40B4-BE49-F238E27FC236}">
                <a16:creationId xmlns:a16="http://schemas.microsoft.com/office/drawing/2014/main" id="{A7F31ED0-AFC1-36F3-A678-E5C6F4899503}"/>
              </a:ext>
            </a:extLst>
          </p:cNvPr>
          <p:cNvPicPr>
            <a:picLocks noChangeAspect="1"/>
          </p:cNvPicPr>
          <p:nvPr/>
        </p:nvPicPr>
        <p:blipFill>
          <a:blip r:embed="rId4" cstate="print"/>
          <a:stretch>
            <a:fillRect/>
          </a:stretch>
        </p:blipFill>
        <p:spPr>
          <a:xfrm>
            <a:off x="4689089" y="2286001"/>
            <a:ext cx="4296005" cy="2583445"/>
          </a:xfrm>
          <a:prstGeom prst="rect">
            <a:avLst/>
          </a:prstGeom>
        </p:spPr>
      </p:pic>
      <p:sp>
        <p:nvSpPr>
          <p:cNvPr id="8" name="TextBox 7">
            <a:extLst>
              <a:ext uri="{FF2B5EF4-FFF2-40B4-BE49-F238E27FC236}">
                <a16:creationId xmlns:a16="http://schemas.microsoft.com/office/drawing/2014/main" id="{BD3B893B-59B4-C9B4-181F-F262F9BAE786}"/>
              </a:ext>
            </a:extLst>
          </p:cNvPr>
          <p:cNvSpPr txBox="1"/>
          <p:nvPr/>
        </p:nvSpPr>
        <p:spPr>
          <a:xfrm>
            <a:off x="6036889" y="4869446"/>
            <a:ext cx="2469574" cy="276999"/>
          </a:xfrm>
          <a:prstGeom prst="rect">
            <a:avLst/>
          </a:prstGeom>
          <a:noFill/>
        </p:spPr>
        <p:txBody>
          <a:bodyPr wrap="square">
            <a:spAutoFit/>
          </a:bodyPr>
          <a:lstStyle/>
          <a:p>
            <a:r>
              <a:rPr lang="en-US" sz="1200" b="1" dirty="0">
                <a:solidFill>
                  <a:schemeClr val="tx1"/>
                </a:solidFill>
                <a:latin typeface="Times New Roman" panose="02020603050405020304" pitchFamily="18" charset="0"/>
                <a:cs typeface="Times New Roman" panose="02020603050405020304" pitchFamily="18" charset="0"/>
              </a:rPr>
              <a:t>Upload Dataset to S3 Bucket</a:t>
            </a:r>
            <a:endParaRPr lang="en-IN" sz="1200" b="1" dirty="0"/>
          </a:p>
        </p:txBody>
      </p:sp>
      <p:sp>
        <p:nvSpPr>
          <p:cNvPr id="10" name="TextBox 9">
            <a:extLst>
              <a:ext uri="{FF2B5EF4-FFF2-40B4-BE49-F238E27FC236}">
                <a16:creationId xmlns:a16="http://schemas.microsoft.com/office/drawing/2014/main" id="{0FE64B58-B8B1-812E-F603-967D925AEF46}"/>
              </a:ext>
            </a:extLst>
          </p:cNvPr>
          <p:cNvSpPr txBox="1"/>
          <p:nvPr/>
        </p:nvSpPr>
        <p:spPr>
          <a:xfrm>
            <a:off x="-1674" y="3071008"/>
            <a:ext cx="4777470" cy="738664"/>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The dataset is uploaded into the S3 bucket and creates a folder (training, validation, and model) to store the training dataset, validation dataset, and trained model.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2518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0595C-36E6-DB5E-5C72-7BEB6475AEB8}"/>
              </a:ext>
            </a:extLst>
          </p:cNvPr>
          <p:cNvSpPr txBox="1">
            <a:spLocks/>
          </p:cNvSpPr>
          <p:nvPr/>
        </p:nvSpPr>
        <p:spPr>
          <a:xfrm>
            <a:off x="0" y="92868"/>
            <a:ext cx="2486026" cy="429753"/>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entury Gothic" panose="020B0502020202020204"/>
              <a:buNone/>
              <a:defRPr sz="3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000" b="1" dirty="0">
                <a:latin typeface="Times New Roman" panose="02020603050405020304" pitchFamily="18" charset="0"/>
                <a:cs typeface="Times New Roman" panose="02020603050405020304" pitchFamily="18" charset="0"/>
              </a:rPr>
              <a:t>Amazon Sagemaker</a:t>
            </a:r>
            <a:endParaRPr lang="en-IN" sz="20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74AAA8D-7417-FCD4-D8B3-5F4C459B5F28}"/>
              </a:ext>
            </a:extLst>
          </p:cNvPr>
          <p:cNvSpPr txBox="1"/>
          <p:nvPr/>
        </p:nvSpPr>
        <p:spPr>
          <a:xfrm>
            <a:off x="232172" y="601145"/>
            <a:ext cx="8679656" cy="738664"/>
          </a:xfrm>
          <a:prstGeom prst="rect">
            <a:avLst/>
          </a:prstGeom>
          <a:noFill/>
        </p:spPr>
        <p:txBody>
          <a:bodyPr wrap="square">
            <a:spAutoFit/>
          </a:bodyPr>
          <a:lstStyle/>
          <a:p>
            <a:pPr marL="429260" marR="664210" indent="228600" algn="ctr">
              <a:spcBef>
                <a:spcPts val="790"/>
              </a:spcBef>
              <a:spcAft>
                <a:spcPts val="0"/>
              </a:spcAft>
            </a:pPr>
            <a:r>
              <a:rPr lang="en-US" sz="1400" dirty="0">
                <a:effectLst/>
                <a:latin typeface="Times New Roman" panose="02020603050405020304" pitchFamily="18" charset="0"/>
                <a:ea typeface="Times New Roman" panose="02020603050405020304" pitchFamily="18" charset="0"/>
              </a:rPr>
              <a:t>Amazon </a:t>
            </a:r>
            <a:r>
              <a:rPr lang="en-US" sz="1400" dirty="0" err="1">
                <a:effectLst/>
                <a:latin typeface="Times New Roman" panose="02020603050405020304" pitchFamily="18" charset="0"/>
                <a:ea typeface="Times New Roman" panose="02020603050405020304" pitchFamily="18" charset="0"/>
              </a:rPr>
              <a:t>SageMaker</a:t>
            </a:r>
            <a:r>
              <a:rPr lang="en-US" sz="1400" dirty="0">
                <a:effectLst/>
                <a:latin typeface="Times New Roman" panose="02020603050405020304" pitchFamily="18" charset="0"/>
                <a:ea typeface="Times New Roman" panose="02020603050405020304" pitchFamily="18" charset="0"/>
              </a:rPr>
              <a:t> is a managed service in the Amazon Web Services (AWS) public cloud. It</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provides the tools to build, train and deploy machine learning (ML) models for production environment. </a:t>
            </a:r>
            <a:endParaRPr lang="en-IN" sz="1400" dirty="0">
              <a:effectLst/>
              <a:latin typeface="Times New Roman" panose="02020603050405020304" pitchFamily="18" charset="0"/>
              <a:ea typeface="Times New Roman" panose="02020603050405020304" pitchFamily="18" charset="0"/>
            </a:endParaRPr>
          </a:p>
        </p:txBody>
      </p:sp>
      <p:pic>
        <p:nvPicPr>
          <p:cNvPr id="5" name="image18.jpeg">
            <a:extLst>
              <a:ext uri="{FF2B5EF4-FFF2-40B4-BE49-F238E27FC236}">
                <a16:creationId xmlns:a16="http://schemas.microsoft.com/office/drawing/2014/main" id="{78DB63F8-A3E0-E66D-7FA5-06D522C3F203}"/>
              </a:ext>
            </a:extLst>
          </p:cNvPr>
          <p:cNvPicPr>
            <a:picLocks noChangeAspect="1"/>
          </p:cNvPicPr>
          <p:nvPr/>
        </p:nvPicPr>
        <p:blipFill>
          <a:blip r:embed="rId2" cstate="print"/>
          <a:stretch>
            <a:fillRect/>
          </a:stretch>
        </p:blipFill>
        <p:spPr>
          <a:xfrm>
            <a:off x="1646555" y="1430703"/>
            <a:ext cx="5850890" cy="3111652"/>
          </a:xfrm>
          <a:prstGeom prst="rect">
            <a:avLst/>
          </a:prstGeom>
        </p:spPr>
      </p:pic>
      <p:sp>
        <p:nvSpPr>
          <p:cNvPr id="6" name="TextBox 5">
            <a:extLst>
              <a:ext uri="{FF2B5EF4-FFF2-40B4-BE49-F238E27FC236}">
                <a16:creationId xmlns:a16="http://schemas.microsoft.com/office/drawing/2014/main" id="{26E2E1E9-F2F3-BD47-0D51-1939D97E4D17}"/>
              </a:ext>
            </a:extLst>
          </p:cNvPr>
          <p:cNvSpPr txBox="1"/>
          <p:nvPr/>
        </p:nvSpPr>
        <p:spPr>
          <a:xfrm>
            <a:off x="3729458" y="4542355"/>
            <a:ext cx="2469574" cy="276999"/>
          </a:xfrm>
          <a:prstGeom prst="rect">
            <a:avLst/>
          </a:prstGeom>
          <a:noFill/>
        </p:spPr>
        <p:txBody>
          <a:bodyPr wrap="square">
            <a:spAutoFit/>
          </a:bodyPr>
          <a:lstStyle/>
          <a:p>
            <a:r>
              <a:rPr lang="en-US" sz="1200" b="1" dirty="0">
                <a:solidFill>
                  <a:schemeClr val="tx1"/>
                </a:solidFill>
                <a:latin typeface="Times New Roman" panose="02020603050405020304" pitchFamily="18" charset="0"/>
                <a:cs typeface="Times New Roman" panose="02020603050405020304" pitchFamily="18" charset="0"/>
              </a:rPr>
              <a:t>Amazon Sagemaker console</a:t>
            </a:r>
            <a:endParaRPr lang="en-IN" sz="1200" b="1" dirty="0"/>
          </a:p>
        </p:txBody>
      </p:sp>
    </p:spTree>
    <p:extLst>
      <p:ext uri="{BB962C8B-B14F-4D97-AF65-F5344CB8AC3E}">
        <p14:creationId xmlns:p14="http://schemas.microsoft.com/office/powerpoint/2010/main" val="1768662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2E86-B232-30BD-E66B-76C214093AE9}"/>
              </a:ext>
            </a:extLst>
          </p:cNvPr>
          <p:cNvSpPr txBox="1">
            <a:spLocks/>
          </p:cNvSpPr>
          <p:nvPr/>
        </p:nvSpPr>
        <p:spPr>
          <a:xfrm>
            <a:off x="0" y="92868"/>
            <a:ext cx="2486026" cy="429753"/>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entury Gothic" panose="020B0502020202020204"/>
              <a:buNone/>
              <a:defRPr sz="3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000" b="1" dirty="0">
                <a:latin typeface="Times New Roman" panose="02020603050405020304" pitchFamily="18" charset="0"/>
                <a:cs typeface="Times New Roman" panose="02020603050405020304" pitchFamily="18" charset="0"/>
              </a:rPr>
              <a:t>Notebook Instance</a:t>
            </a:r>
            <a:endParaRPr lang="en-IN" sz="20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164CF1A-D504-BC60-74C4-AB5CAF26B3BC}"/>
              </a:ext>
            </a:extLst>
          </p:cNvPr>
          <p:cNvSpPr txBox="1"/>
          <p:nvPr/>
        </p:nvSpPr>
        <p:spPr>
          <a:xfrm>
            <a:off x="25002" y="465471"/>
            <a:ext cx="9093995" cy="1154162"/>
          </a:xfrm>
          <a:prstGeom prst="rect">
            <a:avLst/>
          </a:prstGeom>
          <a:noFill/>
        </p:spPr>
        <p:txBody>
          <a:bodyPr wrap="square">
            <a:spAutoFit/>
          </a:bodyPr>
          <a:lstStyle/>
          <a:p>
            <a:pPr marL="429260" marR="663575" indent="267970" algn="ctr">
              <a:lnSpc>
                <a:spcPct val="150000"/>
              </a:lnSpc>
              <a:spcBef>
                <a:spcPts val="785"/>
              </a:spcBef>
              <a:spcAft>
                <a:spcPts val="0"/>
              </a:spcAft>
            </a:pPr>
            <a:r>
              <a:rPr lang="en-US" sz="1400" dirty="0">
                <a:effectLst/>
                <a:latin typeface="Times New Roman" panose="02020603050405020304" pitchFamily="18" charset="0"/>
                <a:ea typeface="Times New Roman" panose="02020603050405020304" pitchFamily="18" charset="0"/>
              </a:rPr>
              <a:t>An </a:t>
            </a:r>
            <a:r>
              <a:rPr lang="en-US" sz="1400" b="1" i="1" dirty="0">
                <a:effectLst/>
                <a:latin typeface="Times New Roman" panose="02020603050405020304" pitchFamily="18" charset="0"/>
                <a:ea typeface="Times New Roman" panose="02020603050405020304" pitchFamily="18" charset="0"/>
              </a:rPr>
              <a:t>Amazon </a:t>
            </a:r>
            <a:r>
              <a:rPr lang="en-US" sz="1400" b="1" i="1" dirty="0" err="1">
                <a:effectLst/>
                <a:latin typeface="Times New Roman" panose="02020603050405020304" pitchFamily="18" charset="0"/>
                <a:ea typeface="Times New Roman" panose="02020603050405020304" pitchFamily="18" charset="0"/>
              </a:rPr>
              <a:t>SageMaker</a:t>
            </a:r>
            <a:r>
              <a:rPr lang="en-US" sz="1400" b="1" i="1" dirty="0">
                <a:effectLst/>
                <a:latin typeface="Times New Roman" panose="02020603050405020304" pitchFamily="18" charset="0"/>
                <a:ea typeface="Times New Roman" panose="02020603050405020304" pitchFamily="18" charset="0"/>
              </a:rPr>
              <a:t> notebook instance</a:t>
            </a:r>
            <a:r>
              <a:rPr lang="en-US" sz="1400" dirty="0">
                <a:effectLst/>
                <a:latin typeface="Times New Roman" panose="02020603050405020304" pitchFamily="18" charset="0"/>
                <a:ea typeface="Times New Roman" panose="02020603050405020304" pitchFamily="18" charset="0"/>
              </a:rPr>
              <a:t> is a fully managed machine learning (ML) Amazon</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Elastic Compute Cloud (Amazon EC2) instance that runs the </a:t>
            </a:r>
            <a:r>
              <a:rPr lang="en-US" sz="1400" dirty="0" err="1">
                <a:effectLst/>
                <a:latin typeface="Times New Roman" panose="02020603050405020304" pitchFamily="18" charset="0"/>
                <a:ea typeface="Times New Roman" panose="02020603050405020304" pitchFamily="18" charset="0"/>
              </a:rPr>
              <a:t>Jupyter</a:t>
            </a:r>
            <a:r>
              <a:rPr lang="en-US" sz="1400" dirty="0">
                <a:effectLst/>
                <a:latin typeface="Times New Roman" panose="02020603050405020304" pitchFamily="18" charset="0"/>
                <a:ea typeface="Times New Roman" panose="02020603050405020304" pitchFamily="18" charset="0"/>
              </a:rPr>
              <a:t> Notebook. Where we can build,</a:t>
            </a:r>
            <a:r>
              <a:rPr lang="en-US" sz="1400" spc="-1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train, and</a:t>
            </a:r>
            <a:r>
              <a:rPr lang="en-US" sz="1400" spc="-1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deploy</a:t>
            </a:r>
            <a:r>
              <a:rPr lang="en-US" sz="1400" spc="-4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an</a:t>
            </a:r>
            <a:r>
              <a:rPr lang="en-US" sz="1400" spc="-30" dirty="0">
                <a:effectLst/>
                <a:latin typeface="Times New Roman" panose="02020603050405020304" pitchFamily="18" charset="0"/>
                <a:ea typeface="Times New Roman" panose="02020603050405020304" pitchFamily="18" charset="0"/>
              </a:rPr>
              <a:t> ML </a:t>
            </a:r>
            <a:r>
              <a:rPr lang="en-US" sz="1400" dirty="0">
                <a:effectLst/>
                <a:latin typeface="Times New Roman" panose="02020603050405020304" pitchFamily="18" charset="0"/>
                <a:ea typeface="Times New Roman" panose="02020603050405020304" pitchFamily="18" charset="0"/>
              </a:rPr>
              <a:t>models.</a:t>
            </a:r>
            <a:endParaRPr lang="en-IN" sz="1400" dirty="0">
              <a:effectLst/>
              <a:latin typeface="Times New Roman" panose="02020603050405020304" pitchFamily="18" charset="0"/>
              <a:ea typeface="Times New Roman" panose="02020603050405020304" pitchFamily="18" charset="0"/>
            </a:endParaRPr>
          </a:p>
          <a:p>
            <a:pPr>
              <a:spcBef>
                <a:spcPts val="35"/>
              </a:spcBef>
            </a:pPr>
            <a:r>
              <a:rPr lang="en-US" sz="600"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p:txBody>
      </p:sp>
      <p:pic>
        <p:nvPicPr>
          <p:cNvPr id="5" name="image19.jpeg">
            <a:extLst>
              <a:ext uri="{FF2B5EF4-FFF2-40B4-BE49-F238E27FC236}">
                <a16:creationId xmlns:a16="http://schemas.microsoft.com/office/drawing/2014/main" id="{1724B4EF-0B99-6AB3-CE9F-7497E896F21A}"/>
              </a:ext>
            </a:extLst>
          </p:cNvPr>
          <p:cNvPicPr>
            <a:picLocks noChangeAspect="1"/>
          </p:cNvPicPr>
          <p:nvPr/>
        </p:nvPicPr>
        <p:blipFill>
          <a:blip r:embed="rId2" cstate="print"/>
          <a:stretch>
            <a:fillRect/>
          </a:stretch>
        </p:blipFill>
        <p:spPr>
          <a:xfrm>
            <a:off x="1817051" y="1521969"/>
            <a:ext cx="5509897" cy="2099562"/>
          </a:xfrm>
          <a:prstGeom prst="rect">
            <a:avLst/>
          </a:prstGeom>
        </p:spPr>
      </p:pic>
      <p:sp>
        <p:nvSpPr>
          <p:cNvPr id="6" name="TextBox 5">
            <a:extLst>
              <a:ext uri="{FF2B5EF4-FFF2-40B4-BE49-F238E27FC236}">
                <a16:creationId xmlns:a16="http://schemas.microsoft.com/office/drawing/2014/main" id="{02B15068-4455-119E-26EC-1768F1D2F0B1}"/>
              </a:ext>
            </a:extLst>
          </p:cNvPr>
          <p:cNvSpPr txBox="1"/>
          <p:nvPr/>
        </p:nvSpPr>
        <p:spPr>
          <a:xfrm>
            <a:off x="3337212" y="3523868"/>
            <a:ext cx="2469574" cy="276999"/>
          </a:xfrm>
          <a:prstGeom prst="rect">
            <a:avLst/>
          </a:prstGeom>
          <a:noFill/>
        </p:spPr>
        <p:txBody>
          <a:bodyPr wrap="square">
            <a:spAutoFit/>
          </a:bodyPr>
          <a:lstStyle/>
          <a:p>
            <a:r>
              <a:rPr lang="en-US" sz="1200" b="1" dirty="0">
                <a:solidFill>
                  <a:schemeClr val="tx1"/>
                </a:solidFill>
                <a:latin typeface="Times New Roman" panose="02020603050405020304" pitchFamily="18" charset="0"/>
                <a:cs typeface="Times New Roman" panose="02020603050405020304" pitchFamily="18" charset="0"/>
              </a:rPr>
              <a:t>Creating a Notebook instance</a:t>
            </a:r>
            <a:endParaRPr lang="en-IN" sz="1200" b="1" dirty="0"/>
          </a:p>
        </p:txBody>
      </p:sp>
      <p:sp>
        <p:nvSpPr>
          <p:cNvPr id="8" name="TextBox 7">
            <a:extLst>
              <a:ext uri="{FF2B5EF4-FFF2-40B4-BE49-F238E27FC236}">
                <a16:creationId xmlns:a16="http://schemas.microsoft.com/office/drawing/2014/main" id="{458CCD6D-811C-2B61-CF3D-F21E4CBA723A}"/>
              </a:ext>
            </a:extLst>
          </p:cNvPr>
          <p:cNvSpPr txBox="1"/>
          <p:nvPr/>
        </p:nvSpPr>
        <p:spPr>
          <a:xfrm>
            <a:off x="551854" y="3881081"/>
            <a:ext cx="8040290" cy="1169551"/>
          </a:xfrm>
          <a:prstGeom prst="rect">
            <a:avLst/>
          </a:prstGeom>
          <a:noFill/>
        </p:spPr>
        <p:txBody>
          <a:bodyPr wrap="square">
            <a:spAutoFit/>
          </a:bodyPr>
          <a:lstStyle/>
          <a:p>
            <a:pPr algn="ctr"/>
            <a:r>
              <a:rPr lang="en-US" b="1" dirty="0">
                <a:latin typeface="Times New Roman" panose="02020603050405020304" pitchFamily="18" charset="0"/>
                <a:ea typeface="Times New Roman" panose="02020603050405020304" pitchFamily="18" charset="0"/>
              </a:rPr>
              <a:t>Data Analysis: </a:t>
            </a:r>
            <a:r>
              <a:rPr lang="en-US" sz="1400" i="1" dirty="0">
                <a:effectLst/>
                <a:latin typeface="Times New Roman" panose="02020603050405020304" pitchFamily="18" charset="0"/>
                <a:ea typeface="Times New Roman" panose="02020603050405020304" pitchFamily="18" charset="0"/>
              </a:rPr>
              <a:t>Exploratory Data Analysis (EDA) </a:t>
            </a:r>
            <a:r>
              <a:rPr lang="en-US" sz="1400" dirty="0">
                <a:effectLst/>
                <a:latin typeface="Times New Roman" panose="02020603050405020304" pitchFamily="18" charset="0"/>
                <a:ea typeface="Times New Roman" panose="02020603050405020304" pitchFamily="18" charset="0"/>
              </a:rPr>
              <a:t>is an approach to analyze the data using visual techniques.</a:t>
            </a:r>
          </a:p>
          <a:p>
            <a:pPr algn="ctr"/>
            <a:endParaRPr lang="en-US" dirty="0">
              <a:latin typeface="Times New Roman" panose="02020603050405020304" pitchFamily="18" charset="0"/>
              <a:ea typeface="Times New Roman" panose="02020603050405020304" pitchFamily="18" charset="0"/>
            </a:endParaRPr>
          </a:p>
          <a:p>
            <a:pPr algn="ctr"/>
            <a:r>
              <a:rPr lang="en-US" sz="1400" dirty="0">
                <a:effectLst/>
                <a:latin typeface="Times New Roman" panose="02020603050405020304" pitchFamily="18" charset="0"/>
                <a:ea typeface="Times New Roman" panose="02020603050405020304" pitchFamily="18" charset="0"/>
              </a:rPr>
              <a:t>We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used a</a:t>
            </a:r>
            <a:r>
              <a:rPr lang="en-US" sz="1400" spc="-1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correlation</a:t>
            </a:r>
            <a:r>
              <a:rPr lang="en-US" sz="1400" spc="-1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heatmap to</a:t>
            </a:r>
            <a:r>
              <a:rPr lang="en-US" sz="1400" spc="2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find</a:t>
            </a:r>
            <a:r>
              <a:rPr lang="en-US" sz="1400" spc="1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correlation</a:t>
            </a:r>
            <a:r>
              <a:rPr lang="en-US" sz="1400" spc="-3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between</a:t>
            </a:r>
            <a:r>
              <a:rPr lang="en-US" sz="1400" spc="-1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each</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attribute</a:t>
            </a:r>
            <a:r>
              <a:rPr lang="en-US" sz="1400" spc="-2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of</a:t>
            </a:r>
            <a:r>
              <a:rPr lang="en-US" sz="1400" spc="-4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dataset. And We</a:t>
            </a:r>
            <a:r>
              <a:rPr lang="en-US" sz="1400" spc="-1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plot</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a:t>
            </a:r>
            <a:r>
              <a:rPr lang="en-US" sz="1400" spc="-1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boxplot</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to</a:t>
            </a:r>
            <a:r>
              <a:rPr lang="en-US" sz="1400" spc="1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find</a:t>
            </a:r>
            <a:r>
              <a:rPr lang="en-US" sz="1400" spc="-1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a:t>
            </a:r>
            <a:r>
              <a:rPr lang="en-US" sz="1400" spc="-1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significant outlier</a:t>
            </a:r>
            <a:r>
              <a:rPr lang="en-US" sz="1400" spc="1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in</a:t>
            </a:r>
            <a:r>
              <a:rPr lang="en-US" sz="1400" spc="-3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a:t>
            </a:r>
            <a:r>
              <a:rPr lang="en-US" sz="1400" spc="-1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each</a:t>
            </a:r>
            <a:r>
              <a:rPr lang="en-US" sz="1400" spc="-3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attribute.</a:t>
            </a:r>
            <a:endParaRPr lang="en-IN" sz="1400" dirty="0">
              <a:effectLst/>
              <a:latin typeface="Times New Roman" panose="02020603050405020304" pitchFamily="18" charset="0"/>
              <a:ea typeface="Times New Roman" panose="02020603050405020304" pitchFamily="18" charset="0"/>
            </a:endParaRPr>
          </a:p>
          <a:p>
            <a:pPr algn="ctr"/>
            <a:endParaRPr lang="en-IN" b="1" dirty="0"/>
          </a:p>
        </p:txBody>
      </p:sp>
    </p:spTree>
    <p:extLst>
      <p:ext uri="{BB962C8B-B14F-4D97-AF65-F5344CB8AC3E}">
        <p14:creationId xmlns:p14="http://schemas.microsoft.com/office/powerpoint/2010/main" val="1695381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0.jpeg">
            <a:extLst>
              <a:ext uri="{FF2B5EF4-FFF2-40B4-BE49-F238E27FC236}">
                <a16:creationId xmlns:a16="http://schemas.microsoft.com/office/drawing/2014/main" id="{4C543735-D4D0-EFD9-6EFD-6C263CFEDDD3}"/>
              </a:ext>
            </a:extLst>
          </p:cNvPr>
          <p:cNvPicPr>
            <a:picLocks noChangeAspect="1"/>
          </p:cNvPicPr>
          <p:nvPr/>
        </p:nvPicPr>
        <p:blipFill>
          <a:blip r:embed="rId2" cstate="print"/>
          <a:stretch>
            <a:fillRect/>
          </a:stretch>
        </p:blipFill>
        <p:spPr>
          <a:xfrm>
            <a:off x="0" y="0"/>
            <a:ext cx="4144645" cy="3194050"/>
          </a:xfrm>
          <a:prstGeom prst="rect">
            <a:avLst/>
          </a:prstGeom>
        </p:spPr>
      </p:pic>
      <p:sp>
        <p:nvSpPr>
          <p:cNvPr id="3" name="TextBox 2">
            <a:extLst>
              <a:ext uri="{FF2B5EF4-FFF2-40B4-BE49-F238E27FC236}">
                <a16:creationId xmlns:a16="http://schemas.microsoft.com/office/drawing/2014/main" id="{28DC0EAF-74D0-B8C0-EF1C-B5BBA339900D}"/>
              </a:ext>
            </a:extLst>
          </p:cNvPr>
          <p:cNvSpPr txBox="1"/>
          <p:nvPr/>
        </p:nvSpPr>
        <p:spPr>
          <a:xfrm>
            <a:off x="751174" y="3194050"/>
            <a:ext cx="3072002" cy="276999"/>
          </a:xfrm>
          <a:prstGeom prst="rect">
            <a:avLst/>
          </a:prstGeom>
          <a:noFill/>
        </p:spPr>
        <p:txBody>
          <a:bodyPr wrap="square">
            <a:spAutoFit/>
          </a:bodyPr>
          <a:lstStyle/>
          <a:p>
            <a:r>
              <a:rPr lang="en-US" sz="1200" b="1" dirty="0">
                <a:solidFill>
                  <a:schemeClr val="tx1"/>
                </a:solidFill>
                <a:latin typeface="Times New Roman" panose="02020603050405020304" pitchFamily="18" charset="0"/>
                <a:cs typeface="Times New Roman" panose="02020603050405020304" pitchFamily="18" charset="0"/>
              </a:rPr>
              <a:t>Correlation between the each attribute</a:t>
            </a:r>
            <a:endParaRPr lang="en-IN" sz="1200" b="1" dirty="0"/>
          </a:p>
        </p:txBody>
      </p:sp>
      <p:pic>
        <p:nvPicPr>
          <p:cNvPr id="4" name="image21.png">
            <a:extLst>
              <a:ext uri="{FF2B5EF4-FFF2-40B4-BE49-F238E27FC236}">
                <a16:creationId xmlns:a16="http://schemas.microsoft.com/office/drawing/2014/main" id="{3CE49997-14EC-EC22-B102-F439BB215DAC}"/>
              </a:ext>
            </a:extLst>
          </p:cNvPr>
          <p:cNvPicPr>
            <a:picLocks noChangeAspect="1"/>
          </p:cNvPicPr>
          <p:nvPr/>
        </p:nvPicPr>
        <p:blipFill>
          <a:blip r:embed="rId3" cstate="print"/>
          <a:stretch>
            <a:fillRect/>
          </a:stretch>
        </p:blipFill>
        <p:spPr>
          <a:xfrm>
            <a:off x="4294664" y="1614449"/>
            <a:ext cx="4745196" cy="3159202"/>
          </a:xfrm>
          <a:prstGeom prst="rect">
            <a:avLst/>
          </a:prstGeom>
        </p:spPr>
      </p:pic>
      <p:sp>
        <p:nvSpPr>
          <p:cNvPr id="5" name="TextBox 4">
            <a:extLst>
              <a:ext uri="{FF2B5EF4-FFF2-40B4-BE49-F238E27FC236}">
                <a16:creationId xmlns:a16="http://schemas.microsoft.com/office/drawing/2014/main" id="{6D4B30C1-AA44-30E9-92B7-CBCB6359CBE0}"/>
              </a:ext>
            </a:extLst>
          </p:cNvPr>
          <p:cNvSpPr txBox="1"/>
          <p:nvPr/>
        </p:nvSpPr>
        <p:spPr>
          <a:xfrm>
            <a:off x="5561299" y="4773651"/>
            <a:ext cx="3072002" cy="276999"/>
          </a:xfrm>
          <a:prstGeom prst="rect">
            <a:avLst/>
          </a:prstGeom>
          <a:noFill/>
        </p:spPr>
        <p:txBody>
          <a:bodyPr wrap="square">
            <a:spAutoFit/>
          </a:bodyPr>
          <a:lstStyle/>
          <a:p>
            <a:r>
              <a:rPr lang="en-US" sz="1200" b="1" dirty="0">
                <a:solidFill>
                  <a:schemeClr val="tx1"/>
                </a:solidFill>
                <a:latin typeface="Times New Roman" panose="02020603050405020304" pitchFamily="18" charset="0"/>
                <a:cs typeface="Times New Roman" panose="02020603050405020304" pitchFamily="18" charset="0"/>
              </a:rPr>
              <a:t>To check outliers in the each attribute</a:t>
            </a:r>
            <a:endParaRPr lang="en-IN" sz="1200" b="1" dirty="0"/>
          </a:p>
        </p:txBody>
      </p:sp>
    </p:spTree>
    <p:extLst>
      <p:ext uri="{BB962C8B-B14F-4D97-AF65-F5344CB8AC3E}">
        <p14:creationId xmlns:p14="http://schemas.microsoft.com/office/powerpoint/2010/main" val="253678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2DFF9D-66A2-B2E2-55FC-DC2181B93FE6}"/>
              </a:ext>
            </a:extLst>
          </p:cNvPr>
          <p:cNvSpPr txBox="1"/>
          <p:nvPr/>
        </p:nvSpPr>
        <p:spPr>
          <a:xfrm>
            <a:off x="375047" y="124717"/>
            <a:ext cx="8393906" cy="523220"/>
          </a:xfrm>
          <a:prstGeom prst="rect">
            <a:avLst/>
          </a:prstGeom>
          <a:noFill/>
        </p:spPr>
        <p:txBody>
          <a:bodyPr wrap="square">
            <a:spAutoFit/>
          </a:bodyPr>
          <a:lstStyle/>
          <a:p>
            <a:pPr algn="ctr"/>
            <a:r>
              <a:rPr lang="en-US" b="1" dirty="0">
                <a:latin typeface="Times New Roman" panose="02020603050405020304" pitchFamily="18" charset="0"/>
                <a:ea typeface="Times New Roman" panose="02020603050405020304" pitchFamily="18" charset="0"/>
              </a:rPr>
              <a:t>Splitting Dataset: </a:t>
            </a:r>
            <a:r>
              <a:rPr lang="en-US" dirty="0">
                <a:latin typeface="Times New Roman" panose="02020603050405020304" pitchFamily="18" charset="0"/>
                <a:ea typeface="Times New Roman" panose="02020603050405020304" pitchFamily="18" charset="0"/>
              </a:rPr>
              <a:t>After data analysis, we split dataset into training and validation data, then saves this train and     validation data by writing it back to S3 bucket in training and validation paths respectively</a:t>
            </a:r>
            <a:r>
              <a:rPr lang="en-US" b="1" dirty="0">
                <a:latin typeface="Times New Roman" panose="02020603050405020304" pitchFamily="18" charset="0"/>
                <a:ea typeface="Times New Roman" panose="02020603050405020304" pitchFamily="18" charset="0"/>
              </a:rPr>
              <a:t> </a:t>
            </a:r>
            <a:endParaRPr lang="en-IN" dirty="0"/>
          </a:p>
        </p:txBody>
      </p:sp>
      <p:pic>
        <p:nvPicPr>
          <p:cNvPr id="6" name="image22.jpeg">
            <a:extLst>
              <a:ext uri="{FF2B5EF4-FFF2-40B4-BE49-F238E27FC236}">
                <a16:creationId xmlns:a16="http://schemas.microsoft.com/office/drawing/2014/main" id="{11E670B5-4F58-8882-1EF2-FEA03BDF259B}"/>
              </a:ext>
            </a:extLst>
          </p:cNvPr>
          <p:cNvPicPr>
            <a:picLocks noChangeAspect="1"/>
          </p:cNvPicPr>
          <p:nvPr/>
        </p:nvPicPr>
        <p:blipFill>
          <a:blip r:embed="rId2" cstate="print"/>
          <a:stretch>
            <a:fillRect/>
          </a:stretch>
        </p:blipFill>
        <p:spPr>
          <a:xfrm>
            <a:off x="76359" y="795020"/>
            <a:ext cx="5081518" cy="1941036"/>
          </a:xfrm>
          <a:prstGeom prst="rect">
            <a:avLst/>
          </a:prstGeom>
        </p:spPr>
      </p:pic>
      <p:pic>
        <p:nvPicPr>
          <p:cNvPr id="7" name="image23.jpeg">
            <a:extLst>
              <a:ext uri="{FF2B5EF4-FFF2-40B4-BE49-F238E27FC236}">
                <a16:creationId xmlns:a16="http://schemas.microsoft.com/office/drawing/2014/main" id="{C8D22E1F-EFA1-6592-30F0-9C561F9CCD4C}"/>
              </a:ext>
            </a:extLst>
          </p:cNvPr>
          <p:cNvPicPr>
            <a:picLocks noChangeAspect="1"/>
          </p:cNvPicPr>
          <p:nvPr/>
        </p:nvPicPr>
        <p:blipFill>
          <a:blip r:embed="rId3" cstate="print"/>
          <a:stretch>
            <a:fillRect/>
          </a:stretch>
        </p:blipFill>
        <p:spPr>
          <a:xfrm>
            <a:off x="4200526" y="2959100"/>
            <a:ext cx="4859972" cy="1813402"/>
          </a:xfrm>
          <a:prstGeom prst="rect">
            <a:avLst/>
          </a:prstGeom>
        </p:spPr>
      </p:pic>
      <p:sp>
        <p:nvSpPr>
          <p:cNvPr id="8" name="TextBox 7">
            <a:extLst>
              <a:ext uri="{FF2B5EF4-FFF2-40B4-BE49-F238E27FC236}">
                <a16:creationId xmlns:a16="http://schemas.microsoft.com/office/drawing/2014/main" id="{486E547F-811F-6F16-6E47-E124D8177597}"/>
              </a:ext>
            </a:extLst>
          </p:cNvPr>
          <p:cNvSpPr txBox="1"/>
          <p:nvPr/>
        </p:nvSpPr>
        <p:spPr>
          <a:xfrm>
            <a:off x="1685398" y="2709079"/>
            <a:ext cx="1863439" cy="276999"/>
          </a:xfrm>
          <a:prstGeom prst="rect">
            <a:avLst/>
          </a:prstGeom>
          <a:noFill/>
        </p:spPr>
        <p:txBody>
          <a:bodyPr wrap="square">
            <a:spAutoFit/>
          </a:bodyPr>
          <a:lstStyle/>
          <a:p>
            <a:r>
              <a:rPr lang="en-US" sz="1200" b="1" dirty="0">
                <a:solidFill>
                  <a:schemeClr val="tx1"/>
                </a:solidFill>
                <a:latin typeface="Times New Roman" panose="02020603050405020304" pitchFamily="18" charset="0"/>
                <a:cs typeface="Times New Roman" panose="02020603050405020304" pitchFamily="18" charset="0"/>
              </a:rPr>
              <a:t>Training dataset in S3</a:t>
            </a:r>
            <a:endParaRPr lang="en-IN" sz="1200" b="1" dirty="0"/>
          </a:p>
        </p:txBody>
      </p:sp>
      <p:sp>
        <p:nvSpPr>
          <p:cNvPr id="9" name="TextBox 8">
            <a:extLst>
              <a:ext uri="{FF2B5EF4-FFF2-40B4-BE49-F238E27FC236}">
                <a16:creationId xmlns:a16="http://schemas.microsoft.com/office/drawing/2014/main" id="{847BF511-0900-D1E5-409E-63B9D7B10530}"/>
              </a:ext>
            </a:extLst>
          </p:cNvPr>
          <p:cNvSpPr txBox="1"/>
          <p:nvPr/>
        </p:nvSpPr>
        <p:spPr>
          <a:xfrm>
            <a:off x="5745227" y="4741784"/>
            <a:ext cx="1770570" cy="276999"/>
          </a:xfrm>
          <a:prstGeom prst="rect">
            <a:avLst/>
          </a:prstGeom>
          <a:noFill/>
        </p:spPr>
        <p:txBody>
          <a:bodyPr wrap="square">
            <a:spAutoFit/>
          </a:bodyPr>
          <a:lstStyle/>
          <a:p>
            <a:r>
              <a:rPr lang="en-US" sz="1200" b="1" dirty="0">
                <a:solidFill>
                  <a:schemeClr val="tx1"/>
                </a:solidFill>
                <a:latin typeface="Times New Roman" panose="02020603050405020304" pitchFamily="18" charset="0"/>
                <a:cs typeface="Times New Roman" panose="02020603050405020304" pitchFamily="18" charset="0"/>
              </a:rPr>
              <a:t>Validation dataset in S3</a:t>
            </a:r>
            <a:endParaRPr lang="en-IN" sz="1200" b="1" dirty="0"/>
          </a:p>
        </p:txBody>
      </p:sp>
    </p:spTree>
    <p:extLst>
      <p:ext uri="{BB962C8B-B14F-4D97-AF65-F5344CB8AC3E}">
        <p14:creationId xmlns:p14="http://schemas.microsoft.com/office/powerpoint/2010/main" val="3037825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2DFF9D-66A2-B2E2-55FC-DC2181B93FE6}"/>
              </a:ext>
            </a:extLst>
          </p:cNvPr>
          <p:cNvSpPr txBox="1"/>
          <p:nvPr/>
        </p:nvSpPr>
        <p:spPr>
          <a:xfrm>
            <a:off x="375045" y="212986"/>
            <a:ext cx="8393906" cy="307777"/>
          </a:xfrm>
          <a:prstGeom prst="rect">
            <a:avLst/>
          </a:prstGeom>
          <a:noFill/>
        </p:spPr>
        <p:txBody>
          <a:bodyPr wrap="square">
            <a:spAutoFit/>
          </a:bodyPr>
          <a:lstStyle/>
          <a:p>
            <a:r>
              <a:rPr lang="en-US" b="1" dirty="0">
                <a:latin typeface="Times New Roman" panose="02020603050405020304" pitchFamily="18" charset="0"/>
                <a:ea typeface="Times New Roman" panose="02020603050405020304" pitchFamily="18" charset="0"/>
              </a:rPr>
              <a:t>Model Training:  </a:t>
            </a:r>
            <a:r>
              <a:rPr lang="en-US" b="1" i="1" dirty="0" err="1">
                <a:latin typeface="Times New Roman" panose="02020603050405020304" pitchFamily="18" charset="0"/>
                <a:ea typeface="Times New Roman" panose="02020603050405020304" pitchFamily="18" charset="0"/>
              </a:rPr>
              <a:t>XGBoost</a:t>
            </a:r>
            <a:r>
              <a:rPr lang="en-US" b="1" i="1" dirty="0">
                <a:latin typeface="Times New Roman" panose="02020603050405020304" pitchFamily="18" charset="0"/>
                <a:ea typeface="Times New Roman" panose="02020603050405020304" pitchFamily="18" charset="0"/>
              </a:rPr>
              <a:t> Classifier Algorithm</a:t>
            </a:r>
            <a:endParaRPr lang="en-IN" i="1" dirty="0"/>
          </a:p>
        </p:txBody>
      </p:sp>
      <p:sp>
        <p:nvSpPr>
          <p:cNvPr id="9" name="TextBox 8">
            <a:extLst>
              <a:ext uri="{FF2B5EF4-FFF2-40B4-BE49-F238E27FC236}">
                <a16:creationId xmlns:a16="http://schemas.microsoft.com/office/drawing/2014/main" id="{847BF511-0900-D1E5-409E-63B9D7B10530}"/>
              </a:ext>
            </a:extLst>
          </p:cNvPr>
          <p:cNvSpPr txBox="1"/>
          <p:nvPr/>
        </p:nvSpPr>
        <p:spPr>
          <a:xfrm>
            <a:off x="3444938" y="4511202"/>
            <a:ext cx="2641535" cy="276999"/>
          </a:xfrm>
          <a:prstGeom prst="rect">
            <a:avLst/>
          </a:prstGeom>
          <a:noFill/>
        </p:spPr>
        <p:txBody>
          <a:bodyPr wrap="square">
            <a:spAutoFit/>
          </a:bodyPr>
          <a:lstStyle/>
          <a:p>
            <a:r>
              <a:rPr lang="en-US" sz="1200" b="1" dirty="0" err="1">
                <a:solidFill>
                  <a:schemeClr val="tx1"/>
                </a:solidFill>
                <a:latin typeface="Times New Roman" panose="02020603050405020304" pitchFamily="18" charset="0"/>
                <a:cs typeface="Times New Roman" panose="02020603050405020304" pitchFamily="18" charset="0"/>
              </a:rPr>
              <a:t>XGBoost</a:t>
            </a:r>
            <a:r>
              <a:rPr lang="en-US" sz="1200" b="1" dirty="0">
                <a:solidFill>
                  <a:schemeClr val="tx1"/>
                </a:solidFill>
                <a:latin typeface="Times New Roman" panose="02020603050405020304" pitchFamily="18" charset="0"/>
                <a:cs typeface="Times New Roman" panose="02020603050405020304" pitchFamily="18" charset="0"/>
              </a:rPr>
              <a:t> Classifier Architecture</a:t>
            </a:r>
            <a:endParaRPr lang="en-IN" sz="1200" b="1" dirty="0"/>
          </a:p>
        </p:txBody>
      </p:sp>
      <p:sp>
        <p:nvSpPr>
          <p:cNvPr id="10" name="TextBox 9">
            <a:extLst>
              <a:ext uri="{FF2B5EF4-FFF2-40B4-BE49-F238E27FC236}">
                <a16:creationId xmlns:a16="http://schemas.microsoft.com/office/drawing/2014/main" id="{29FB9B58-D6BA-0C9A-FB49-DFDF4829D1F8}"/>
              </a:ext>
            </a:extLst>
          </p:cNvPr>
          <p:cNvSpPr txBox="1"/>
          <p:nvPr/>
        </p:nvSpPr>
        <p:spPr>
          <a:xfrm>
            <a:off x="875107" y="583376"/>
            <a:ext cx="7893844" cy="307777"/>
          </a:xfrm>
          <a:prstGeom prst="rect">
            <a:avLst/>
          </a:prstGeom>
          <a:noFill/>
        </p:spPr>
        <p:txBody>
          <a:bodyPr wrap="square">
            <a:spAutoFit/>
          </a:bodyPr>
          <a:lstStyle/>
          <a:p>
            <a:pPr algn="ctr"/>
            <a:r>
              <a:rPr lang="en-US" sz="1400" b="1" i="1" dirty="0" err="1">
                <a:effectLst/>
                <a:latin typeface="Times New Roman" panose="02020603050405020304" pitchFamily="18" charset="0"/>
                <a:ea typeface="Times New Roman" panose="02020603050405020304" pitchFamily="18" charset="0"/>
              </a:rPr>
              <a:t>XGBoost</a:t>
            </a:r>
            <a:r>
              <a:rPr lang="en-US" sz="1400" dirty="0">
                <a:effectLst/>
                <a:latin typeface="Times New Roman" panose="02020603050405020304" pitchFamily="18" charset="0"/>
                <a:ea typeface="Times New Roman" panose="02020603050405020304" pitchFamily="18" charset="0"/>
              </a:rPr>
              <a:t>, stands for </a:t>
            </a:r>
            <a:r>
              <a:rPr lang="en-US" sz="1400" i="1" dirty="0">
                <a:effectLst/>
                <a:latin typeface="Times New Roman" panose="02020603050405020304" pitchFamily="18" charset="0"/>
                <a:ea typeface="Times New Roman" panose="02020603050405020304" pitchFamily="18" charset="0"/>
              </a:rPr>
              <a:t>Extreme Gradient Boosting</a:t>
            </a:r>
            <a:r>
              <a:rPr lang="en-US" sz="1400" dirty="0">
                <a:effectLst/>
                <a:latin typeface="Times New Roman" panose="02020603050405020304" pitchFamily="18" charset="0"/>
                <a:ea typeface="Times New Roman" panose="02020603050405020304" pitchFamily="18" charset="0"/>
              </a:rPr>
              <a:t>, </a:t>
            </a:r>
            <a:endParaRPr lang="en-IN" dirty="0"/>
          </a:p>
        </p:txBody>
      </p:sp>
      <p:sp>
        <p:nvSpPr>
          <p:cNvPr id="12" name="TextBox 11">
            <a:extLst>
              <a:ext uri="{FF2B5EF4-FFF2-40B4-BE49-F238E27FC236}">
                <a16:creationId xmlns:a16="http://schemas.microsoft.com/office/drawing/2014/main" id="{0729A4FB-4AEB-223D-F68C-C277225A1FD3}"/>
              </a:ext>
            </a:extLst>
          </p:cNvPr>
          <p:cNvSpPr txBox="1"/>
          <p:nvPr/>
        </p:nvSpPr>
        <p:spPr>
          <a:xfrm>
            <a:off x="750984" y="1042035"/>
            <a:ext cx="8142089" cy="523220"/>
          </a:xfrm>
          <a:prstGeom prst="rect">
            <a:avLst/>
          </a:prstGeom>
          <a:noFill/>
        </p:spPr>
        <p:txBody>
          <a:bodyPr wrap="square">
            <a:spAutoFit/>
          </a:bodyPr>
          <a:lstStyle/>
          <a:p>
            <a:pPr algn="ctr"/>
            <a:r>
              <a:rPr lang="en-US" dirty="0" err="1">
                <a:latin typeface="Times New Roman" panose="02020603050405020304" pitchFamily="18" charset="0"/>
                <a:cs typeface="Times New Roman" panose="02020603050405020304" pitchFamily="18" charset="0"/>
              </a:rPr>
              <a:t>XGBoost</a:t>
            </a:r>
            <a:r>
              <a:rPr lang="en-US" dirty="0">
                <a:latin typeface="Times New Roman" panose="02020603050405020304" pitchFamily="18" charset="0"/>
                <a:cs typeface="Times New Roman" panose="02020603050405020304" pitchFamily="18" charset="0"/>
              </a:rPr>
              <a:t> model uses a boosting technique, In Boosting technique the errors made by previous models are tried to be corrected by succeeding models by adding some weights to the models.</a:t>
            </a:r>
          </a:p>
        </p:txBody>
      </p:sp>
      <p:pic>
        <p:nvPicPr>
          <p:cNvPr id="13" name="Picture 12">
            <a:extLst>
              <a:ext uri="{FF2B5EF4-FFF2-40B4-BE49-F238E27FC236}">
                <a16:creationId xmlns:a16="http://schemas.microsoft.com/office/drawing/2014/main" id="{3FE9B2C5-E34F-9E8C-03A7-93B0DBECC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631" y="1748317"/>
            <a:ext cx="4356735" cy="2762885"/>
          </a:xfrm>
          <a:prstGeom prst="rect">
            <a:avLst/>
          </a:prstGeom>
        </p:spPr>
      </p:pic>
    </p:spTree>
    <p:extLst>
      <p:ext uri="{BB962C8B-B14F-4D97-AF65-F5344CB8AC3E}">
        <p14:creationId xmlns:p14="http://schemas.microsoft.com/office/powerpoint/2010/main" val="3814866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8;p22">
            <a:extLst>
              <a:ext uri="{FF2B5EF4-FFF2-40B4-BE49-F238E27FC236}">
                <a16:creationId xmlns:a16="http://schemas.microsoft.com/office/drawing/2014/main" id="{A88B4090-1769-3346-B1FE-D9271979AB74}"/>
              </a:ext>
            </a:extLst>
          </p:cNvPr>
          <p:cNvSpPr txBox="1">
            <a:spLocks noGrp="1"/>
          </p:cNvSpPr>
          <p:nvPr>
            <p:ph type="title"/>
          </p:nvPr>
        </p:nvSpPr>
        <p:spPr>
          <a:xfrm>
            <a:off x="418819" y="-127743"/>
            <a:ext cx="1802888" cy="9141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GB" sz="3000" b="1" dirty="0">
                <a:latin typeface="Times New Roman" panose="02020603050405020304"/>
                <a:ea typeface="Times New Roman" panose="02020603050405020304"/>
                <a:cs typeface="Times New Roman" panose="02020603050405020304"/>
                <a:sym typeface="Times New Roman" panose="02020603050405020304"/>
              </a:rPr>
              <a:t>    INDEX</a:t>
            </a:r>
            <a:endParaRPr sz="3000" b="1"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7" name="Title 1">
            <a:extLst>
              <a:ext uri="{FF2B5EF4-FFF2-40B4-BE49-F238E27FC236}">
                <a16:creationId xmlns:a16="http://schemas.microsoft.com/office/drawing/2014/main" id="{856EAD61-3EDC-104F-7EB7-D2DC6A638F4D}"/>
              </a:ext>
            </a:extLst>
          </p:cNvPr>
          <p:cNvSpPr txBox="1">
            <a:spLocks/>
          </p:cNvSpPr>
          <p:nvPr/>
        </p:nvSpPr>
        <p:spPr>
          <a:xfrm>
            <a:off x="5375217" y="-139303"/>
            <a:ext cx="3421402" cy="5422106"/>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entury Gothic" panose="020B0502020202020204"/>
              <a:buNone/>
              <a:defRPr sz="3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457200" indent="-457200">
              <a:buFont typeface="Wingdings" panose="05000000000000000000" pitchFamily="2" charset="2"/>
              <a:buChar char="q"/>
            </a:pPr>
            <a:r>
              <a:rPr lang="en-US" sz="3200" b="1"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INTRODUCTION</a:t>
            </a:r>
          </a:p>
          <a:p>
            <a:endParaRPr lang="en-US" sz="1800" b="1"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PROBLEM STATEMENT</a:t>
            </a:r>
          </a:p>
          <a:p>
            <a:endParaRPr lang="en-US" sz="1800" b="1"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OBJECTIVES</a:t>
            </a:r>
          </a:p>
          <a:p>
            <a:r>
              <a:rPr lang="en-US" sz="1800" b="1" dirty="0">
                <a:latin typeface="Times New Roman" panose="02020603050405020304" pitchFamily="18" charset="0"/>
                <a:cs typeface="Times New Roman" panose="02020603050405020304" pitchFamily="18" charset="0"/>
              </a:rPr>
              <a:t> </a:t>
            </a:r>
          </a:p>
          <a:p>
            <a:pPr marL="457200" indent="-4572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SCOPE</a:t>
            </a:r>
          </a:p>
          <a:p>
            <a:endParaRPr lang="en-US" sz="1800" b="1"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SYSTEM ANALYSIS</a:t>
            </a:r>
          </a:p>
          <a:p>
            <a:endParaRPr lang="en-US" sz="1800" b="1"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WORKFLOW</a:t>
            </a:r>
          </a:p>
          <a:p>
            <a:endParaRPr lang="en-US" sz="1800" b="1"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IMPLEMENTATION</a:t>
            </a:r>
          </a:p>
          <a:p>
            <a:endParaRPr lang="en-US" sz="1800" b="1"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RESULT</a:t>
            </a:r>
          </a:p>
          <a:p>
            <a:endParaRPr lang="en-US" sz="1800" b="1"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CONCLUSION</a:t>
            </a:r>
          </a:p>
          <a:p>
            <a:endParaRPr lang="en-US" sz="1800" b="1"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3581615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2DFF9D-66A2-B2E2-55FC-DC2181B93FE6}"/>
              </a:ext>
            </a:extLst>
          </p:cNvPr>
          <p:cNvSpPr txBox="1"/>
          <p:nvPr/>
        </p:nvSpPr>
        <p:spPr>
          <a:xfrm>
            <a:off x="17857" y="212398"/>
            <a:ext cx="1996679" cy="307777"/>
          </a:xfrm>
          <a:prstGeom prst="rect">
            <a:avLst/>
          </a:prstGeom>
          <a:noFill/>
        </p:spPr>
        <p:txBody>
          <a:bodyPr wrap="square">
            <a:spAutoFit/>
          </a:bodyPr>
          <a:lstStyle/>
          <a:p>
            <a:r>
              <a:rPr lang="en-US" b="1" dirty="0">
                <a:latin typeface="Times New Roman" panose="02020603050405020304" pitchFamily="18" charset="0"/>
              </a:rPr>
              <a:t>Algorithm:: </a:t>
            </a:r>
            <a:endParaRPr lang="en-IN" dirty="0"/>
          </a:p>
        </p:txBody>
      </p:sp>
      <p:sp>
        <p:nvSpPr>
          <p:cNvPr id="10" name="TextBox 9">
            <a:extLst>
              <a:ext uri="{FF2B5EF4-FFF2-40B4-BE49-F238E27FC236}">
                <a16:creationId xmlns:a16="http://schemas.microsoft.com/office/drawing/2014/main" id="{29FB9B58-D6BA-0C9A-FB49-DFDF4829D1F8}"/>
              </a:ext>
            </a:extLst>
          </p:cNvPr>
          <p:cNvSpPr txBox="1"/>
          <p:nvPr/>
        </p:nvSpPr>
        <p:spPr>
          <a:xfrm>
            <a:off x="17857" y="579621"/>
            <a:ext cx="9126143" cy="4098558"/>
          </a:xfrm>
          <a:prstGeom prst="rect">
            <a:avLst/>
          </a:prstGeom>
          <a:noFill/>
        </p:spPr>
        <p:txBody>
          <a:bodyPr wrap="square">
            <a:spAutoFit/>
          </a:bodyPr>
          <a:lstStyle/>
          <a:p>
            <a:r>
              <a:rPr lang="en-US" b="1" i="1" dirty="0">
                <a:latin typeface="Times New Roman" panose="02020603050405020304" pitchFamily="18" charset="0"/>
              </a:rPr>
              <a:t>Step 1:</a:t>
            </a:r>
            <a:r>
              <a:rPr lang="en-US" b="1" dirty="0">
                <a:latin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Create a single leaf tree.</a:t>
            </a:r>
          </a:p>
          <a:p>
            <a:endParaRPr lang="en-US" sz="1400" dirty="0">
              <a:effectLst/>
              <a:latin typeface="Times New Roman" panose="02020603050405020304" pitchFamily="18" charset="0"/>
              <a:ea typeface="Times New Roman" panose="02020603050405020304" pitchFamily="18" charset="0"/>
            </a:endParaRPr>
          </a:p>
          <a:p>
            <a:r>
              <a:rPr lang="en-US" b="1" i="1" dirty="0">
                <a:latin typeface="Times New Roman" panose="02020603050405020304" pitchFamily="18" charset="0"/>
              </a:rPr>
              <a:t>Step 2:</a:t>
            </a:r>
            <a:r>
              <a:rPr lang="en-US" b="1" dirty="0">
                <a:latin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For the first tree, </a:t>
            </a:r>
          </a:p>
          <a:p>
            <a:r>
              <a:rPr lang="en-US" dirty="0">
                <a:latin typeface="Times New Roman" panose="02020603050405020304" pitchFamily="18" charset="0"/>
                <a:ea typeface="Times New Roman" panose="02020603050405020304" pitchFamily="18" charset="0"/>
              </a:rPr>
              <a:t>                       C</a:t>
            </a:r>
            <a:r>
              <a:rPr lang="en-US" sz="1400" dirty="0">
                <a:effectLst/>
                <a:latin typeface="Times New Roman" panose="02020603050405020304" pitchFamily="18" charset="0"/>
                <a:ea typeface="Times New Roman" panose="02020603050405020304" pitchFamily="18" charset="0"/>
              </a:rPr>
              <a:t>ompute the average of target variable as prediction and calculate the residuals using the desired loss function. </a:t>
            </a:r>
          </a:p>
          <a:p>
            <a:r>
              <a:rPr lang="en-US" dirty="0">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For subsequent trees, </a:t>
            </a:r>
          </a:p>
          <a:p>
            <a:r>
              <a:rPr lang="en-US" dirty="0">
                <a:latin typeface="Times New Roman" panose="02020603050405020304" pitchFamily="18" charset="0"/>
                <a:ea typeface="Times New Roman" panose="02020603050405020304" pitchFamily="18" charset="0"/>
              </a:rPr>
              <a:t>                        T</a:t>
            </a:r>
            <a:r>
              <a:rPr lang="en-US" sz="1400" dirty="0">
                <a:effectLst/>
                <a:latin typeface="Times New Roman" panose="02020603050405020304" pitchFamily="18" charset="0"/>
                <a:ea typeface="Times New Roman" panose="02020603050405020304" pitchFamily="18" charset="0"/>
              </a:rPr>
              <a:t>he residuals come from prediction made by previous tree.</a:t>
            </a:r>
          </a:p>
          <a:p>
            <a:endParaRPr lang="en-US" sz="1400" dirty="0">
              <a:effectLst/>
              <a:latin typeface="Times New Roman" panose="02020603050405020304" pitchFamily="18" charset="0"/>
              <a:ea typeface="Times New Roman" panose="02020603050405020304" pitchFamily="18" charset="0"/>
            </a:endParaRPr>
          </a:p>
          <a:p>
            <a:r>
              <a:rPr lang="en-US" b="1" i="1" dirty="0">
                <a:latin typeface="Times New Roman" panose="02020603050405020304" pitchFamily="18" charset="0"/>
              </a:rPr>
              <a:t>Step 3: </a:t>
            </a:r>
            <a:r>
              <a:rPr lang="en-US" sz="1400" dirty="0">
                <a:effectLst/>
                <a:latin typeface="Times New Roman" panose="02020603050405020304" pitchFamily="18" charset="0"/>
                <a:ea typeface="Times New Roman" panose="02020603050405020304" pitchFamily="18" charset="0"/>
              </a:rPr>
              <a:t>Calculate the similarity score using the following formula:</a:t>
            </a:r>
          </a:p>
          <a:p>
            <a:r>
              <a:rPr lang="en-US" b="1" i="1" dirty="0">
                <a:latin typeface="Times New Roman" panose="02020603050405020304" pitchFamily="18" charset="0"/>
              </a:rPr>
              <a:t>               </a:t>
            </a:r>
          </a:p>
          <a:p>
            <a:r>
              <a:rPr lang="en-US" b="1" i="1" dirty="0">
                <a:latin typeface="Times New Roman" panose="02020603050405020304" pitchFamily="18" charset="0"/>
              </a:rPr>
              <a:t>             </a:t>
            </a:r>
            <a:r>
              <a:rPr lang="en-US" dirty="0">
                <a:latin typeface="Times New Roman" panose="02020603050405020304" pitchFamily="18" charset="0"/>
              </a:rPr>
              <a:t>Where, </a:t>
            </a:r>
            <a:r>
              <a:rPr lang="en-US" sz="1400" i="1" dirty="0">
                <a:effectLst/>
                <a:latin typeface="Times New Roman" panose="02020603050405020304" pitchFamily="18" charset="0"/>
                <a:ea typeface="Times New Roman" panose="02020603050405020304" pitchFamily="18" charset="0"/>
              </a:rPr>
              <a:t>Hessian</a:t>
            </a:r>
            <a:r>
              <a:rPr lang="en-US" sz="1400" dirty="0">
                <a:effectLst/>
                <a:latin typeface="Times New Roman" panose="02020603050405020304" pitchFamily="18" charset="0"/>
                <a:ea typeface="Times New Roman" panose="02020603050405020304" pitchFamily="18" charset="0"/>
              </a:rPr>
              <a:t> is equal to number of residuals,</a:t>
            </a:r>
          </a:p>
          <a:p>
            <a:r>
              <a:rPr lang="en-US" dirty="0">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 </a:t>
            </a:r>
            <a:r>
              <a:rPr lang="en-US" sz="1400" i="1" dirty="0">
                <a:effectLst/>
                <a:latin typeface="Times New Roman" panose="02020603050405020304" pitchFamily="18" charset="0"/>
                <a:ea typeface="Times New Roman" panose="02020603050405020304" pitchFamily="18" charset="0"/>
              </a:rPr>
              <a:t>Gradient2</a:t>
            </a:r>
            <a:r>
              <a:rPr lang="en-US" i="1"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is</a:t>
            </a:r>
            <a:r>
              <a:rPr lang="en-US" sz="1400" dirty="0">
                <a:effectLst/>
                <a:latin typeface="Times New Roman" panose="02020603050405020304" pitchFamily="18" charset="0"/>
                <a:ea typeface="Times New Roman" panose="02020603050405020304" pitchFamily="18" charset="0"/>
              </a:rPr>
              <a:t> squared sum of residuals,</a:t>
            </a:r>
          </a:p>
          <a:p>
            <a:r>
              <a:rPr lang="en-US" b="1" i="1" dirty="0">
                <a:latin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λ is regularization parameter.</a:t>
            </a:r>
          </a:p>
          <a:p>
            <a:endParaRPr lang="en-US" b="1" i="1" dirty="0">
              <a:latin typeface="Times New Roman" panose="02020603050405020304" pitchFamily="18" charset="0"/>
            </a:endParaRPr>
          </a:p>
          <a:p>
            <a:r>
              <a:rPr lang="en-US" b="1" i="1" dirty="0">
                <a:latin typeface="Times New Roman" panose="02020603050405020304" pitchFamily="18" charset="0"/>
              </a:rPr>
              <a:t>Step 4: </a:t>
            </a:r>
            <a:r>
              <a:rPr lang="en-US" dirty="0">
                <a:latin typeface="Times New Roman" panose="02020603050405020304" pitchFamily="18" charset="0"/>
              </a:rPr>
              <a:t>Using similarity score we calculate Information gain. Information gain gives the difference between old similarity </a:t>
            </a:r>
          </a:p>
          <a:p>
            <a:r>
              <a:rPr lang="en-US" dirty="0">
                <a:latin typeface="Times New Roman" panose="02020603050405020304" pitchFamily="18" charset="0"/>
              </a:rPr>
              <a:t>             and new similarity and thus tells how much homogeneity is achieved by splitting the node at a given point. It is  </a:t>
            </a:r>
          </a:p>
          <a:p>
            <a:r>
              <a:rPr lang="en-US" dirty="0">
                <a:latin typeface="Times New Roman" panose="02020603050405020304" pitchFamily="18" charset="0"/>
              </a:rPr>
              <a:t>             calculated using the following formula:</a:t>
            </a:r>
          </a:p>
          <a:p>
            <a:pPr marR="648335" lvl="0" algn="ctr">
              <a:spcBef>
                <a:spcPts val="450"/>
              </a:spcBef>
              <a:spcAft>
                <a:spcPts val="0"/>
              </a:spcAft>
            </a:pPr>
            <a:endParaRPr lang="en-US" dirty="0">
              <a:latin typeface="Times New Roman" panose="02020603050405020304" pitchFamily="18" charset="0"/>
            </a:endParaRPr>
          </a:p>
          <a:p>
            <a:pPr marR="648335" lvl="0" algn="ctr">
              <a:spcBef>
                <a:spcPts val="450"/>
              </a:spcBef>
              <a:spcAft>
                <a:spcPts val="0"/>
              </a:spcAft>
            </a:pPr>
            <a:endParaRPr lang="en-US" b="1" i="1" dirty="0">
              <a:latin typeface="Times New Roman" panose="02020603050405020304" pitchFamily="18" charset="0"/>
            </a:endParaRPr>
          </a:p>
        </p:txBody>
      </p:sp>
      <p:pic>
        <p:nvPicPr>
          <p:cNvPr id="7" name="Picture 6">
            <a:extLst>
              <a:ext uri="{FF2B5EF4-FFF2-40B4-BE49-F238E27FC236}">
                <a16:creationId xmlns:a16="http://schemas.microsoft.com/office/drawing/2014/main" id="{F9F3C7E9-21E9-DA29-D6E2-8EB7830BAC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37271" y="1963758"/>
            <a:ext cx="2549366" cy="506092"/>
          </a:xfrm>
          <a:prstGeom prst="rect">
            <a:avLst/>
          </a:prstGeom>
          <a:noFill/>
          <a:ln>
            <a:noFill/>
          </a:ln>
        </p:spPr>
      </p:pic>
      <p:pic>
        <p:nvPicPr>
          <p:cNvPr id="8" name="Picture 7">
            <a:extLst>
              <a:ext uri="{FF2B5EF4-FFF2-40B4-BE49-F238E27FC236}">
                <a16:creationId xmlns:a16="http://schemas.microsoft.com/office/drawing/2014/main" id="{D9A24709-2463-952E-C0D9-137A613F32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5637" y="4128136"/>
            <a:ext cx="6151443" cy="336709"/>
          </a:xfrm>
          <a:prstGeom prst="rect">
            <a:avLst/>
          </a:prstGeom>
          <a:noFill/>
          <a:ln>
            <a:noFill/>
          </a:ln>
        </p:spPr>
      </p:pic>
    </p:spTree>
    <p:extLst>
      <p:ext uri="{BB962C8B-B14F-4D97-AF65-F5344CB8AC3E}">
        <p14:creationId xmlns:p14="http://schemas.microsoft.com/office/powerpoint/2010/main" val="1593258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E9B4800-F6A6-88BF-1AE3-35AF1793AC5C}"/>
              </a:ext>
            </a:extLst>
          </p:cNvPr>
          <p:cNvSpPr txBox="1"/>
          <p:nvPr/>
        </p:nvSpPr>
        <p:spPr>
          <a:xfrm>
            <a:off x="0" y="16842"/>
            <a:ext cx="9686927" cy="2526333"/>
          </a:xfrm>
          <a:prstGeom prst="rect">
            <a:avLst/>
          </a:prstGeom>
          <a:noFill/>
        </p:spPr>
        <p:txBody>
          <a:bodyPr wrap="square">
            <a:spAutoFit/>
          </a:bodyPr>
          <a:lstStyle/>
          <a:p>
            <a:pPr marR="648335" lvl="0">
              <a:spcBef>
                <a:spcPts val="450"/>
              </a:spcBef>
              <a:spcAft>
                <a:spcPts val="0"/>
              </a:spcAft>
            </a:pPr>
            <a:r>
              <a:rPr lang="en-US" b="1" i="1" dirty="0">
                <a:latin typeface="Times New Roman" panose="02020603050405020304" pitchFamily="18" charset="0"/>
              </a:rPr>
              <a:t>Step 5: </a:t>
            </a:r>
            <a:r>
              <a:rPr lang="en-US" dirty="0">
                <a:latin typeface="Times New Roman" panose="02020603050405020304" pitchFamily="18" charset="0"/>
              </a:rPr>
              <a:t>Create the tree of desired length using the above method. Pruning and regularization would be done by playing with </a:t>
            </a:r>
          </a:p>
          <a:p>
            <a:pPr marR="648335" lvl="0">
              <a:spcBef>
                <a:spcPts val="450"/>
              </a:spcBef>
              <a:spcAft>
                <a:spcPts val="0"/>
              </a:spcAft>
            </a:pPr>
            <a:r>
              <a:rPr lang="en-US" dirty="0">
                <a:latin typeface="Times New Roman" panose="02020603050405020304" pitchFamily="18" charset="0"/>
              </a:rPr>
              <a:t>            the regularization parameter.</a:t>
            </a:r>
            <a:endParaRPr lang="en-US" b="1" i="1" dirty="0">
              <a:latin typeface="Times New Roman" panose="02020603050405020304" pitchFamily="18" charset="0"/>
              <a:cs typeface="Times New Roman" panose="02020603050405020304" pitchFamily="18" charset="0"/>
            </a:endParaRPr>
          </a:p>
          <a:p>
            <a:endParaRPr lang="en-US" b="1" i="1" dirty="0">
              <a:latin typeface="Times New Roman" panose="02020603050405020304" pitchFamily="18" charset="0"/>
              <a:cs typeface="Times New Roman" panose="02020603050405020304" pitchFamily="18" charset="0"/>
            </a:endParaRPr>
          </a:p>
          <a:p>
            <a:r>
              <a:rPr lang="en-US" b="1" i="1" dirty="0">
                <a:latin typeface="Times New Roman" panose="02020603050405020304" pitchFamily="18" charset="0"/>
                <a:cs typeface="Times New Roman" panose="02020603050405020304" pitchFamily="18" charset="0"/>
              </a:rPr>
              <a:t>Step 6: </a:t>
            </a:r>
            <a:r>
              <a:rPr lang="en-US" dirty="0">
                <a:latin typeface="Times New Roman" panose="02020603050405020304" pitchFamily="18" charset="0"/>
                <a:cs typeface="Times New Roman" panose="02020603050405020304" pitchFamily="18" charset="0"/>
              </a:rPr>
              <a:t>Predict the  residual values using the Decision Tree we constructed.</a:t>
            </a:r>
          </a:p>
          <a:p>
            <a:endParaRPr lang="en-US" dirty="0">
              <a:latin typeface="Times New Roman" panose="02020603050405020304" pitchFamily="18" charset="0"/>
              <a:cs typeface="Times New Roman" panose="02020603050405020304" pitchFamily="18" charset="0"/>
            </a:endParaRPr>
          </a:p>
          <a:p>
            <a:r>
              <a:rPr lang="en-US" b="1" i="1" dirty="0">
                <a:latin typeface="Times New Roman" panose="02020603050405020304" pitchFamily="18" charset="0"/>
                <a:cs typeface="Times New Roman" panose="02020603050405020304" pitchFamily="18" charset="0"/>
              </a:rPr>
              <a:t>Step 7: </a:t>
            </a:r>
            <a:r>
              <a:rPr lang="en-US" sz="1400" dirty="0">
                <a:effectLst/>
                <a:latin typeface="Times New Roman" panose="02020603050405020304" pitchFamily="18" charset="0"/>
                <a:ea typeface="Times New Roman" panose="02020603050405020304" pitchFamily="18" charset="0"/>
              </a:rPr>
              <a:t>The new set of residuals is calculated using the following formula:</a:t>
            </a:r>
          </a:p>
          <a:p>
            <a:endParaRPr lang="en-US" b="1" i="1" dirty="0">
              <a:latin typeface="Times New Roman" panose="02020603050405020304" pitchFamily="18" charset="0"/>
              <a:cs typeface="Times New Roman" panose="02020603050405020304" pitchFamily="18" charset="0"/>
            </a:endParaRPr>
          </a:p>
          <a:p>
            <a:endParaRPr lang="en-US" b="1" i="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where, ρ is the learning rate.</a:t>
            </a:r>
          </a:p>
          <a:p>
            <a:endParaRPr lang="en-US" dirty="0">
              <a:latin typeface="Times New Roman" panose="02020603050405020304" pitchFamily="18" charset="0"/>
              <a:cs typeface="Times New Roman" panose="02020603050405020304" pitchFamily="18" charset="0"/>
            </a:endParaRPr>
          </a:p>
          <a:p>
            <a:r>
              <a:rPr lang="en-US" b="1" i="1" dirty="0">
                <a:latin typeface="Times New Roman" panose="02020603050405020304" pitchFamily="18" charset="0"/>
                <a:cs typeface="Times New Roman" panose="02020603050405020304" pitchFamily="18" charset="0"/>
              </a:rPr>
              <a:t>Step 8: </a:t>
            </a:r>
            <a:r>
              <a:rPr lang="en-US" dirty="0">
                <a:latin typeface="Times New Roman" panose="02020603050405020304" pitchFamily="18" charset="0"/>
                <a:cs typeface="Times New Roman" panose="02020603050405020304" pitchFamily="18" charset="0"/>
              </a:rPr>
              <a:t>Go back to step 1 and repeat the process for all the trees.</a:t>
            </a: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14C0B96-FB8B-8F0C-6829-8B0E1976BE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5636" y="1498611"/>
            <a:ext cx="5409565" cy="307340"/>
          </a:xfrm>
          <a:prstGeom prst="rect">
            <a:avLst/>
          </a:prstGeom>
          <a:noFill/>
          <a:ln>
            <a:noFill/>
          </a:ln>
        </p:spPr>
      </p:pic>
      <p:pic>
        <p:nvPicPr>
          <p:cNvPr id="8" name="Picture 7">
            <a:extLst>
              <a:ext uri="{FF2B5EF4-FFF2-40B4-BE49-F238E27FC236}">
                <a16:creationId xmlns:a16="http://schemas.microsoft.com/office/drawing/2014/main" id="{33BABCA7-4A9C-A7DB-377F-558E05FCF213}"/>
              </a:ext>
            </a:extLst>
          </p:cNvPr>
          <p:cNvPicPr>
            <a:picLocks noChangeAspect="1"/>
          </p:cNvPicPr>
          <p:nvPr/>
        </p:nvPicPr>
        <p:blipFill rotWithShape="1">
          <a:blip r:embed="rId3">
            <a:extLst>
              <a:ext uri="{28A0092B-C50C-407E-A947-70E740481C1C}">
                <a14:useLocalDpi xmlns:a14="http://schemas.microsoft.com/office/drawing/2010/main" val="0"/>
              </a:ext>
            </a:extLst>
          </a:blip>
          <a:srcRect l="20229" t="37494" r="13536" b="16771"/>
          <a:stretch/>
        </p:blipFill>
        <p:spPr bwMode="auto">
          <a:xfrm>
            <a:off x="1595120" y="2543176"/>
            <a:ext cx="5877244" cy="2282704"/>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F683F037-1E47-59C0-87DF-63BD21C3045D}"/>
              </a:ext>
            </a:extLst>
          </p:cNvPr>
          <p:cNvSpPr txBox="1"/>
          <p:nvPr/>
        </p:nvSpPr>
        <p:spPr>
          <a:xfrm>
            <a:off x="4057650" y="4825880"/>
            <a:ext cx="1228725" cy="276999"/>
          </a:xfrm>
          <a:prstGeom prst="rect">
            <a:avLst/>
          </a:prstGeom>
          <a:noFill/>
        </p:spPr>
        <p:txBody>
          <a:bodyPr wrap="square">
            <a:spAutoFit/>
          </a:bodyPr>
          <a:lstStyle/>
          <a:p>
            <a:r>
              <a:rPr lang="en-US" sz="1200" b="1" dirty="0">
                <a:solidFill>
                  <a:schemeClr val="tx1"/>
                </a:solidFill>
                <a:latin typeface="Times New Roman" panose="02020603050405020304" pitchFamily="18" charset="0"/>
                <a:cs typeface="Times New Roman" panose="02020603050405020304" pitchFamily="18" charset="0"/>
              </a:rPr>
              <a:t>Model Training</a:t>
            </a:r>
            <a:endParaRPr lang="en-IN" sz="1200" b="1" dirty="0"/>
          </a:p>
        </p:txBody>
      </p:sp>
    </p:spTree>
    <p:extLst>
      <p:ext uri="{BB962C8B-B14F-4D97-AF65-F5344CB8AC3E}">
        <p14:creationId xmlns:p14="http://schemas.microsoft.com/office/powerpoint/2010/main" val="2155343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683F037-1E47-59C0-87DF-63BD21C3045D}"/>
              </a:ext>
            </a:extLst>
          </p:cNvPr>
          <p:cNvSpPr txBox="1"/>
          <p:nvPr/>
        </p:nvSpPr>
        <p:spPr>
          <a:xfrm>
            <a:off x="3536156" y="1651814"/>
            <a:ext cx="2921794" cy="276999"/>
          </a:xfrm>
          <a:prstGeom prst="rect">
            <a:avLst/>
          </a:prstGeom>
          <a:noFill/>
        </p:spPr>
        <p:txBody>
          <a:bodyPr wrap="square">
            <a:spAutoFit/>
          </a:bodyPr>
          <a:lstStyle/>
          <a:p>
            <a:r>
              <a:rPr lang="en-US" sz="1200" b="1" dirty="0">
                <a:solidFill>
                  <a:schemeClr val="tx1"/>
                </a:solidFill>
                <a:latin typeface="Times New Roman" panose="02020603050405020304" pitchFamily="18" charset="0"/>
                <a:cs typeface="Times New Roman" panose="02020603050405020304" pitchFamily="18" charset="0"/>
              </a:rPr>
              <a:t>Trained model stored into S3</a:t>
            </a:r>
            <a:endParaRPr lang="en-IN" sz="1200" b="1" dirty="0"/>
          </a:p>
        </p:txBody>
      </p:sp>
      <p:pic>
        <p:nvPicPr>
          <p:cNvPr id="7" name="Picture 6">
            <a:extLst>
              <a:ext uri="{FF2B5EF4-FFF2-40B4-BE49-F238E27FC236}">
                <a16:creationId xmlns:a16="http://schemas.microsoft.com/office/drawing/2014/main" id="{C87479EA-C27B-4ABF-2D61-49F8AF7D3C6F}"/>
              </a:ext>
            </a:extLst>
          </p:cNvPr>
          <p:cNvPicPr>
            <a:picLocks noChangeAspect="1"/>
          </p:cNvPicPr>
          <p:nvPr/>
        </p:nvPicPr>
        <p:blipFill rotWithShape="1">
          <a:blip r:embed="rId2">
            <a:extLst>
              <a:ext uri="{28A0092B-C50C-407E-A947-70E740481C1C}">
                <a14:useLocalDpi xmlns:a14="http://schemas.microsoft.com/office/drawing/2010/main" val="0"/>
              </a:ext>
            </a:extLst>
          </a:blip>
          <a:srcRect l="21091" t="60266" r="2716" b="18341"/>
          <a:stretch/>
        </p:blipFill>
        <p:spPr bwMode="auto">
          <a:xfrm>
            <a:off x="296916" y="301963"/>
            <a:ext cx="8550168" cy="1349851"/>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6042D068-8E16-B6A4-CEA5-3AA05E839531}"/>
              </a:ext>
            </a:extLst>
          </p:cNvPr>
          <p:cNvPicPr>
            <a:picLocks noChangeAspect="1"/>
          </p:cNvPicPr>
          <p:nvPr/>
        </p:nvPicPr>
        <p:blipFill rotWithShape="1">
          <a:blip r:embed="rId3">
            <a:extLst>
              <a:ext uri="{28A0092B-C50C-407E-A947-70E740481C1C}">
                <a14:useLocalDpi xmlns:a14="http://schemas.microsoft.com/office/drawing/2010/main" val="0"/>
              </a:ext>
            </a:extLst>
          </a:blip>
          <a:srcRect l="17669" t="19830" r="2498" b="46803"/>
          <a:stretch/>
        </p:blipFill>
        <p:spPr bwMode="auto">
          <a:xfrm>
            <a:off x="296916" y="2274269"/>
            <a:ext cx="8550168" cy="2008790"/>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467D6826-BCB3-307D-A9BA-78A404F43911}"/>
              </a:ext>
            </a:extLst>
          </p:cNvPr>
          <p:cNvSpPr txBox="1"/>
          <p:nvPr/>
        </p:nvSpPr>
        <p:spPr>
          <a:xfrm>
            <a:off x="4107656" y="4283059"/>
            <a:ext cx="1993107" cy="276999"/>
          </a:xfrm>
          <a:prstGeom prst="rect">
            <a:avLst/>
          </a:prstGeom>
          <a:noFill/>
        </p:spPr>
        <p:txBody>
          <a:bodyPr wrap="square">
            <a:spAutoFit/>
          </a:bodyPr>
          <a:lstStyle/>
          <a:p>
            <a:r>
              <a:rPr lang="en-US" sz="1200" b="1" dirty="0">
                <a:solidFill>
                  <a:schemeClr val="tx1"/>
                </a:solidFill>
                <a:latin typeface="Times New Roman" panose="02020603050405020304" pitchFamily="18" charset="0"/>
                <a:cs typeface="Times New Roman" panose="02020603050405020304" pitchFamily="18" charset="0"/>
              </a:rPr>
              <a:t>Training Jobs</a:t>
            </a:r>
            <a:endParaRPr lang="en-IN" sz="1200" b="1" dirty="0"/>
          </a:p>
        </p:txBody>
      </p:sp>
    </p:spTree>
    <p:extLst>
      <p:ext uri="{BB962C8B-B14F-4D97-AF65-F5344CB8AC3E}">
        <p14:creationId xmlns:p14="http://schemas.microsoft.com/office/powerpoint/2010/main" val="493259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3D9693-661B-021B-BD97-6A46A3D25C89}"/>
              </a:ext>
            </a:extLst>
          </p:cNvPr>
          <p:cNvSpPr txBox="1"/>
          <p:nvPr/>
        </p:nvSpPr>
        <p:spPr>
          <a:xfrm>
            <a:off x="-66368" y="123101"/>
            <a:ext cx="8804788" cy="523220"/>
          </a:xfrm>
          <a:prstGeom prst="rect">
            <a:avLst/>
          </a:prstGeom>
          <a:noFill/>
        </p:spPr>
        <p:txBody>
          <a:bodyPr wrap="square">
            <a:spAutoFit/>
          </a:bodyPr>
          <a:lstStyle/>
          <a:p>
            <a:pPr algn="ctr"/>
            <a:r>
              <a:rPr lang="en-US" b="1" dirty="0">
                <a:latin typeface="Times New Roman" panose="02020603050405020304" pitchFamily="18" charset="0"/>
              </a:rPr>
              <a:t>Model deployment: </a:t>
            </a: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Deployment is the method by which we integrate a machine learning model into an existing production environment to make practical business decisions based on data.</a:t>
            </a:r>
            <a:endParaRPr lang="en-IN" dirty="0"/>
          </a:p>
        </p:txBody>
      </p:sp>
      <p:pic>
        <p:nvPicPr>
          <p:cNvPr id="2049" name="image24.png">
            <a:extLst>
              <a:ext uri="{FF2B5EF4-FFF2-40B4-BE49-F238E27FC236}">
                <a16:creationId xmlns:a16="http://schemas.microsoft.com/office/drawing/2014/main" id="{30F6E8CF-B4E8-F68B-F1CC-4C679C3E31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422" y="925532"/>
            <a:ext cx="7031088" cy="4889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30B9789-B9AA-C2F8-83C3-1F432244F90D}"/>
              </a:ext>
            </a:extLst>
          </p:cNvPr>
          <p:cNvSpPr>
            <a:spLocks noChangeArrowheads="1"/>
          </p:cNvSpPr>
          <p:nvPr/>
        </p:nvSpPr>
        <p:spPr bwMode="auto">
          <a:xfrm>
            <a:off x="0" y="4603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E2925933-BC1B-65D6-69CE-EA7B4481E88A}"/>
              </a:ext>
            </a:extLst>
          </p:cNvPr>
          <p:cNvSpPr txBox="1"/>
          <p:nvPr/>
        </p:nvSpPr>
        <p:spPr>
          <a:xfrm>
            <a:off x="3575446" y="1403160"/>
            <a:ext cx="1993107" cy="276999"/>
          </a:xfrm>
          <a:prstGeom prst="rect">
            <a:avLst/>
          </a:prstGeom>
          <a:noFill/>
        </p:spPr>
        <p:txBody>
          <a:bodyPr wrap="square">
            <a:spAutoFit/>
          </a:bodyPr>
          <a:lstStyle/>
          <a:p>
            <a:r>
              <a:rPr lang="en-US" sz="1200" b="1" dirty="0">
                <a:solidFill>
                  <a:schemeClr val="tx1"/>
                </a:solidFill>
                <a:latin typeface="Times New Roman" panose="02020603050405020304" pitchFamily="18" charset="0"/>
                <a:cs typeface="Times New Roman" panose="02020603050405020304" pitchFamily="18" charset="0"/>
              </a:rPr>
              <a:t>Deploying trained model</a:t>
            </a:r>
            <a:endParaRPr lang="en-IN" sz="1200" b="1" dirty="0"/>
          </a:p>
        </p:txBody>
      </p:sp>
      <p:sp>
        <p:nvSpPr>
          <p:cNvPr id="8" name="TextBox 7">
            <a:extLst>
              <a:ext uri="{FF2B5EF4-FFF2-40B4-BE49-F238E27FC236}">
                <a16:creationId xmlns:a16="http://schemas.microsoft.com/office/drawing/2014/main" id="{96171B24-1711-1151-2CA2-B7AD7447312C}"/>
              </a:ext>
            </a:extLst>
          </p:cNvPr>
          <p:cNvSpPr txBox="1"/>
          <p:nvPr/>
        </p:nvSpPr>
        <p:spPr>
          <a:xfrm>
            <a:off x="103238" y="1752964"/>
            <a:ext cx="8804788" cy="523220"/>
          </a:xfrm>
          <a:prstGeom prst="rect">
            <a:avLst/>
          </a:prstGeom>
          <a:noFill/>
        </p:spPr>
        <p:txBody>
          <a:bodyPr wrap="square">
            <a:spAutoFit/>
          </a:bodyPr>
          <a:lstStyle/>
          <a:p>
            <a:pPr algn="ctr"/>
            <a:r>
              <a:rPr lang="en-US" b="1" dirty="0">
                <a:latin typeface="Times New Roman" panose="02020603050405020304" pitchFamily="18" charset="0"/>
              </a:rPr>
              <a:t>Endpoint creation: </a:t>
            </a:r>
            <a:r>
              <a:rPr lang="en-US" dirty="0">
                <a:latin typeface="Times New Roman" panose="02020603050405020304" pitchFamily="18" charset="0"/>
              </a:rPr>
              <a:t>Endpoint is basically where our clients will get the result whether the person has diabetes or not by inputting the numerical values.</a:t>
            </a:r>
            <a:endParaRPr lang="en-IN" dirty="0"/>
          </a:p>
        </p:txBody>
      </p:sp>
      <p:pic>
        <p:nvPicPr>
          <p:cNvPr id="9" name="image25.jpeg">
            <a:extLst>
              <a:ext uri="{FF2B5EF4-FFF2-40B4-BE49-F238E27FC236}">
                <a16:creationId xmlns:a16="http://schemas.microsoft.com/office/drawing/2014/main" id="{C3E98B65-2FE9-8EC9-3797-9198D07E0FF9}"/>
              </a:ext>
            </a:extLst>
          </p:cNvPr>
          <p:cNvPicPr>
            <a:picLocks noChangeAspect="1"/>
          </p:cNvPicPr>
          <p:nvPr/>
        </p:nvPicPr>
        <p:blipFill rotWithShape="1">
          <a:blip r:embed="rId3" cstate="print"/>
          <a:srcRect l="1122" t="8084" r="1610" b="4631"/>
          <a:stretch/>
        </p:blipFill>
        <p:spPr>
          <a:xfrm>
            <a:off x="2020530" y="2355915"/>
            <a:ext cx="5383160" cy="2489871"/>
          </a:xfrm>
          <a:prstGeom prst="rect">
            <a:avLst/>
          </a:prstGeom>
        </p:spPr>
      </p:pic>
      <p:sp>
        <p:nvSpPr>
          <p:cNvPr id="10" name="TextBox 9">
            <a:extLst>
              <a:ext uri="{FF2B5EF4-FFF2-40B4-BE49-F238E27FC236}">
                <a16:creationId xmlns:a16="http://schemas.microsoft.com/office/drawing/2014/main" id="{0EBE00E6-DACC-4D53-4427-572E730908A2}"/>
              </a:ext>
            </a:extLst>
          </p:cNvPr>
          <p:cNvSpPr txBox="1"/>
          <p:nvPr/>
        </p:nvSpPr>
        <p:spPr>
          <a:xfrm>
            <a:off x="4165383" y="4764096"/>
            <a:ext cx="1542244" cy="276999"/>
          </a:xfrm>
          <a:prstGeom prst="rect">
            <a:avLst/>
          </a:prstGeom>
          <a:noFill/>
        </p:spPr>
        <p:txBody>
          <a:bodyPr wrap="square">
            <a:spAutoFit/>
          </a:bodyPr>
          <a:lstStyle/>
          <a:p>
            <a:r>
              <a:rPr lang="en-US" sz="1200" b="1" dirty="0">
                <a:solidFill>
                  <a:schemeClr val="tx1"/>
                </a:solidFill>
                <a:latin typeface="Times New Roman" panose="02020603050405020304" pitchFamily="18" charset="0"/>
                <a:cs typeface="Times New Roman" panose="02020603050405020304" pitchFamily="18" charset="0"/>
              </a:rPr>
              <a:t>Model Endpoints</a:t>
            </a:r>
            <a:endParaRPr lang="en-IN" sz="1200" b="1" dirty="0"/>
          </a:p>
        </p:txBody>
      </p:sp>
    </p:spTree>
    <p:extLst>
      <p:ext uri="{BB962C8B-B14F-4D97-AF65-F5344CB8AC3E}">
        <p14:creationId xmlns:p14="http://schemas.microsoft.com/office/powerpoint/2010/main" val="2524925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8" name="Google Shape;188;p22">
            <a:extLst>
              <a:ext uri="{FF2B5EF4-FFF2-40B4-BE49-F238E27FC236}">
                <a16:creationId xmlns:a16="http://schemas.microsoft.com/office/drawing/2014/main" id="{C385F82C-5EAE-1EF4-A9D4-537B5C1B76C4}"/>
              </a:ext>
            </a:extLst>
          </p:cNvPr>
          <p:cNvSpPr txBox="1">
            <a:spLocks/>
          </p:cNvSpPr>
          <p:nvPr/>
        </p:nvSpPr>
        <p:spPr>
          <a:xfrm>
            <a:off x="304900" y="71439"/>
            <a:ext cx="5345806" cy="585788"/>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400"/>
              <a:buFont typeface="Century Gothic" panose="020B0502020202020204"/>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sz="3000" b="1" dirty="0">
                <a:latin typeface="Times New Roman" panose="02020603050405020304"/>
                <a:ea typeface="Times New Roman" panose="02020603050405020304"/>
                <a:cs typeface="Times New Roman" panose="02020603050405020304"/>
                <a:sym typeface="Times New Roman" panose="02020603050405020304"/>
              </a:rPr>
              <a:t>    RESULT</a:t>
            </a:r>
          </a:p>
        </p:txBody>
      </p:sp>
      <p:sp>
        <p:nvSpPr>
          <p:cNvPr id="10" name="TextBox 9">
            <a:extLst>
              <a:ext uri="{FF2B5EF4-FFF2-40B4-BE49-F238E27FC236}">
                <a16:creationId xmlns:a16="http://schemas.microsoft.com/office/drawing/2014/main" id="{6C288068-5556-B1FA-2E33-B5C1A92A68E8}"/>
              </a:ext>
            </a:extLst>
          </p:cNvPr>
          <p:cNvSpPr txBox="1"/>
          <p:nvPr/>
        </p:nvSpPr>
        <p:spPr>
          <a:xfrm>
            <a:off x="833283" y="657227"/>
            <a:ext cx="7883014" cy="830997"/>
          </a:xfrm>
          <a:prstGeom prst="rect">
            <a:avLst/>
          </a:prstGeom>
          <a:noFill/>
        </p:spPr>
        <p:txBody>
          <a:bodyPr wrap="square">
            <a:spAutoFit/>
          </a:bodyPr>
          <a:lstStyle/>
          <a:p>
            <a:pPr algn="ctr"/>
            <a:r>
              <a:rPr lang="en-IN" sz="1600" dirty="0" err="1">
                <a:latin typeface="Times New Roman" panose="02020603050405020304" pitchFamily="18" charset="0"/>
                <a:cs typeface="Times New Roman" panose="02020603050405020304" pitchFamily="18" charset="0"/>
              </a:rPr>
              <a:t>XGBoost</a:t>
            </a:r>
            <a:r>
              <a:rPr lang="en-IN" sz="1600" dirty="0">
                <a:latin typeface="Times New Roman" panose="02020603050405020304" pitchFamily="18" charset="0"/>
                <a:cs typeface="Times New Roman" panose="02020603050405020304" pitchFamily="18" charset="0"/>
              </a:rPr>
              <a:t> model is learned by using the diabetes prediction dataset to predict whether the person has diabetes or not based on the features of that person, deployed it into production environment and endpoint is created</a:t>
            </a:r>
          </a:p>
        </p:txBody>
      </p:sp>
      <p:pic>
        <p:nvPicPr>
          <p:cNvPr id="9" name="Picture 8">
            <a:extLst>
              <a:ext uri="{FF2B5EF4-FFF2-40B4-BE49-F238E27FC236}">
                <a16:creationId xmlns:a16="http://schemas.microsoft.com/office/drawing/2014/main" id="{3097E7E1-EF23-C962-2409-DDF39304535A}"/>
              </a:ext>
            </a:extLst>
          </p:cNvPr>
          <p:cNvPicPr>
            <a:picLocks noChangeAspect="1"/>
          </p:cNvPicPr>
          <p:nvPr/>
        </p:nvPicPr>
        <p:blipFill rotWithShape="1">
          <a:blip r:embed="rId3"/>
          <a:srcRect l="9678" t="27545" r="10402" b="45188"/>
          <a:stretch/>
        </p:blipFill>
        <p:spPr>
          <a:xfrm>
            <a:off x="1002889" y="1683778"/>
            <a:ext cx="7499951" cy="1439331"/>
          </a:xfrm>
          <a:prstGeom prst="rect">
            <a:avLst/>
          </a:prstGeom>
        </p:spPr>
      </p:pic>
      <p:pic>
        <p:nvPicPr>
          <p:cNvPr id="12" name="Picture 11">
            <a:extLst>
              <a:ext uri="{FF2B5EF4-FFF2-40B4-BE49-F238E27FC236}">
                <a16:creationId xmlns:a16="http://schemas.microsoft.com/office/drawing/2014/main" id="{BFCB29D9-6B36-3DD9-2700-7FF123C4A573}"/>
              </a:ext>
            </a:extLst>
          </p:cNvPr>
          <p:cNvPicPr>
            <a:picLocks noChangeAspect="1"/>
          </p:cNvPicPr>
          <p:nvPr/>
        </p:nvPicPr>
        <p:blipFill rotWithShape="1">
          <a:blip r:embed="rId3"/>
          <a:srcRect l="9113" t="57491" r="10968" b="16559"/>
          <a:stretch/>
        </p:blipFill>
        <p:spPr>
          <a:xfrm>
            <a:off x="1002889" y="3234441"/>
            <a:ext cx="7499951" cy="1369819"/>
          </a:xfrm>
          <a:prstGeom prst="rect">
            <a:avLst/>
          </a:prstGeom>
        </p:spPr>
      </p:pic>
      <p:sp>
        <p:nvSpPr>
          <p:cNvPr id="15" name="TextBox 14">
            <a:extLst>
              <a:ext uri="{FF2B5EF4-FFF2-40B4-BE49-F238E27FC236}">
                <a16:creationId xmlns:a16="http://schemas.microsoft.com/office/drawing/2014/main" id="{4613EACD-1DED-D84B-ADA7-3B858C28E863}"/>
              </a:ext>
            </a:extLst>
          </p:cNvPr>
          <p:cNvSpPr txBox="1"/>
          <p:nvPr/>
        </p:nvSpPr>
        <p:spPr>
          <a:xfrm>
            <a:off x="2831172" y="4604260"/>
            <a:ext cx="3481656" cy="276999"/>
          </a:xfrm>
          <a:prstGeom prst="rect">
            <a:avLst/>
          </a:prstGeom>
          <a:noFill/>
        </p:spPr>
        <p:txBody>
          <a:bodyPr wrap="square">
            <a:spAutoFit/>
          </a:bodyPr>
          <a:lstStyle/>
          <a:p>
            <a:r>
              <a:rPr lang="en-US" sz="1200" b="1" dirty="0">
                <a:solidFill>
                  <a:schemeClr val="tx1"/>
                </a:solidFill>
                <a:latin typeface="Times New Roman" panose="02020603050405020304" pitchFamily="18" charset="0"/>
                <a:cs typeface="Times New Roman" panose="02020603050405020304" pitchFamily="18" charset="0"/>
              </a:rPr>
              <a:t>Predicting whether the person has diabetes or not </a:t>
            </a:r>
            <a:endParaRPr lang="en-IN" sz="1200"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88;p22">
            <a:extLst>
              <a:ext uri="{FF2B5EF4-FFF2-40B4-BE49-F238E27FC236}">
                <a16:creationId xmlns:a16="http://schemas.microsoft.com/office/drawing/2014/main" id="{64E95197-DDE9-8C18-0334-0118531677F6}"/>
              </a:ext>
            </a:extLst>
          </p:cNvPr>
          <p:cNvSpPr txBox="1">
            <a:spLocks/>
          </p:cNvSpPr>
          <p:nvPr/>
        </p:nvSpPr>
        <p:spPr>
          <a:xfrm>
            <a:off x="304900" y="56690"/>
            <a:ext cx="5345806" cy="585788"/>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400"/>
              <a:buFont typeface="Century Gothic" panose="020B0502020202020204"/>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sz="3000" b="1" dirty="0">
                <a:latin typeface="Times New Roman" panose="02020603050405020304"/>
                <a:ea typeface="Times New Roman" panose="02020603050405020304"/>
                <a:cs typeface="Times New Roman" panose="02020603050405020304"/>
                <a:sym typeface="Times New Roman" panose="02020603050405020304"/>
              </a:rPr>
              <a:t>    CONCLUSION</a:t>
            </a:r>
          </a:p>
        </p:txBody>
      </p:sp>
      <p:sp>
        <p:nvSpPr>
          <p:cNvPr id="6" name="TextBox 5">
            <a:extLst>
              <a:ext uri="{FF2B5EF4-FFF2-40B4-BE49-F238E27FC236}">
                <a16:creationId xmlns:a16="http://schemas.microsoft.com/office/drawing/2014/main" id="{4648EFF8-8DDE-5C75-F212-99A9FDF1DC94}"/>
              </a:ext>
            </a:extLst>
          </p:cNvPr>
          <p:cNvSpPr txBox="1"/>
          <p:nvPr/>
        </p:nvSpPr>
        <p:spPr>
          <a:xfrm>
            <a:off x="481881" y="1419705"/>
            <a:ext cx="8001000" cy="332398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Firstly, we highlighted the technical challenges we faced, and then we addressed them within our solution.</a:t>
            </a:r>
          </a:p>
          <a:p>
            <a:pPr marL="285750" indent="-285750">
              <a:buFont typeface="Arial" panose="020B0604020202020204" pitchFamily="34" charset="0"/>
              <a:buChar char="•"/>
            </a:pPr>
            <a:endParaRPr lang="en-US"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We presented an Amazon sagemaker as a system where we can write code to Build, Train, Deploy ML model.</a:t>
            </a:r>
          </a:p>
          <a:p>
            <a:pPr marL="285750" indent="-285750">
              <a:buFont typeface="Arial" panose="020B0604020202020204" pitchFamily="34" charset="0"/>
              <a:buChar char="•"/>
            </a:pPr>
            <a:endParaRPr lang="en-US"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We described the key design consideration and technical architecture of Amazon sagemaker, where we discussed the methodology for diabetes prediction and deployment insight.</a:t>
            </a:r>
          </a:p>
          <a:p>
            <a:pPr marL="285750" indent="-285750">
              <a:buFont typeface="Arial" panose="020B0604020202020204" pitchFamily="34" charset="0"/>
              <a:buChar char="•"/>
            </a:pPr>
            <a:endParaRPr lang="en-US"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Our system is scalable, cloud based, fully managed diabetes prediction model designed to cater the needs of customer from different healthcare industries.</a:t>
            </a:r>
          </a:p>
          <a:p>
            <a:pPr marL="285750" indent="-285750">
              <a:buFont typeface="Arial" panose="020B0604020202020204" pitchFamily="34" charset="0"/>
              <a:buChar char="•"/>
            </a:pPr>
            <a:endParaRPr lang="en-US"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 experience and insight form our work are likely to be useful for researchers and practitioners working in the emerging field of machine learning operations (</a:t>
            </a:r>
            <a:r>
              <a:rPr lang="en-US" dirty="0" err="1">
                <a:solidFill>
                  <a:schemeClr val="tx1"/>
                </a:solidFill>
                <a:latin typeface="Times New Roman" panose="02020603050405020304" pitchFamily="18" charset="0"/>
                <a:cs typeface="Times New Roman" panose="02020603050405020304" pitchFamily="18" charset="0"/>
              </a:rPr>
              <a:t>MLOps</a:t>
            </a:r>
            <a:r>
              <a:rPr lang="en-US" dirty="0">
                <a:solidFill>
                  <a:schemeClr val="tx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4105534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6" name="Google Shape;188;p22">
            <a:extLst>
              <a:ext uri="{FF2B5EF4-FFF2-40B4-BE49-F238E27FC236}">
                <a16:creationId xmlns:a16="http://schemas.microsoft.com/office/drawing/2014/main" id="{DCDDE693-8B31-91A8-D1D0-2A8506EA8FF1}"/>
              </a:ext>
            </a:extLst>
          </p:cNvPr>
          <p:cNvSpPr txBox="1">
            <a:spLocks/>
          </p:cNvSpPr>
          <p:nvPr/>
        </p:nvSpPr>
        <p:spPr>
          <a:xfrm>
            <a:off x="304900" y="56690"/>
            <a:ext cx="5345806" cy="585788"/>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400"/>
              <a:buFont typeface="Century Gothic" panose="020B0502020202020204"/>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sz="3000" b="1" dirty="0">
                <a:latin typeface="Times New Roman" panose="02020603050405020304"/>
                <a:ea typeface="Times New Roman" panose="02020603050405020304"/>
                <a:cs typeface="Times New Roman" panose="02020603050405020304"/>
                <a:sym typeface="Times New Roman" panose="02020603050405020304"/>
              </a:rPr>
              <a:t>    REFERENCES</a:t>
            </a:r>
          </a:p>
        </p:txBody>
      </p:sp>
      <p:sp>
        <p:nvSpPr>
          <p:cNvPr id="4" name="TextBox 3">
            <a:extLst>
              <a:ext uri="{FF2B5EF4-FFF2-40B4-BE49-F238E27FC236}">
                <a16:creationId xmlns:a16="http://schemas.microsoft.com/office/drawing/2014/main" id="{E94A406A-A981-EBD4-E2F2-4990EFCEB62A}"/>
              </a:ext>
            </a:extLst>
          </p:cNvPr>
          <p:cNvSpPr txBox="1"/>
          <p:nvPr/>
        </p:nvSpPr>
        <p:spPr>
          <a:xfrm>
            <a:off x="972874" y="642478"/>
            <a:ext cx="8056826" cy="4339650"/>
          </a:xfrm>
          <a:prstGeom prst="rect">
            <a:avLst/>
          </a:prstGeom>
          <a:noFill/>
        </p:spPr>
        <p:txBody>
          <a:bodyPr wrap="square">
            <a:spAutoFit/>
          </a:bodyPr>
          <a:lstStyle/>
          <a:p>
            <a:pPr marL="285750" indent="-28575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Machine Learning Ops (</a:t>
            </a:r>
            <a:r>
              <a:rPr lang="en-US" sz="1200" dirty="0" err="1">
                <a:solidFill>
                  <a:schemeClr val="tx1"/>
                </a:solidFill>
                <a:latin typeface="Times New Roman" panose="02020603050405020304" pitchFamily="18" charset="0"/>
                <a:cs typeface="Times New Roman" panose="02020603050405020304" pitchFamily="18" charset="0"/>
              </a:rPr>
              <a:t>MLOps</a:t>
            </a:r>
            <a:r>
              <a:rPr lang="en-US" sz="1200" dirty="0">
                <a:solidFill>
                  <a:schemeClr val="tx1"/>
                </a:solidFill>
                <a:latin typeface="Times New Roman" panose="02020603050405020304" pitchFamily="18" charset="0"/>
                <a:cs typeface="Times New Roman" panose="02020603050405020304" pitchFamily="18" charset="0"/>
              </a:rPr>
              <a:t>): In-depth Guide UPDATED ON October 8, 2021  PUBLISHED ON June 8, 2021   Written by </a:t>
            </a:r>
            <a:r>
              <a:rPr lang="en-US" sz="1200" dirty="0" err="1">
                <a:solidFill>
                  <a:schemeClr val="tx1"/>
                </a:solidFill>
                <a:latin typeface="Times New Roman" panose="02020603050405020304" pitchFamily="18" charset="0"/>
                <a:cs typeface="Times New Roman" panose="02020603050405020304" pitchFamily="18" charset="0"/>
              </a:rPr>
              <a:t>Cem</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Dilmegani</a:t>
            </a:r>
            <a:r>
              <a:rPr lang="en-US" sz="1200" dirty="0">
                <a:solidFill>
                  <a:schemeClr val="tx1"/>
                </a:solidFill>
                <a:latin typeface="Times New Roman" panose="02020603050405020304" pitchFamily="18" charset="0"/>
                <a:cs typeface="Times New Roman" panose="02020603050405020304" pitchFamily="18" charset="0"/>
              </a:rPr>
              <a:t>     </a:t>
            </a:r>
            <a:r>
              <a:rPr lang="en-US" sz="1200" u="sng" dirty="0">
                <a:solidFill>
                  <a:schemeClr val="accent1"/>
                </a:solidFill>
                <a:latin typeface="Times New Roman" panose="02020603050405020304" pitchFamily="18" charset="0"/>
                <a:cs typeface="Times New Roman" panose="02020603050405020304" pitchFamily="18" charset="0"/>
                <a:hlinkClick r:id="rId3"/>
              </a:rPr>
              <a:t>https://research.aimultiple.com/mlops</a:t>
            </a:r>
            <a:r>
              <a:rPr lang="en-US" sz="1200" dirty="0">
                <a:solidFill>
                  <a:schemeClr val="accent1"/>
                </a:solidFill>
                <a:latin typeface="Times New Roman" panose="02020603050405020304" pitchFamily="18" charset="0"/>
                <a:cs typeface="Times New Roman" panose="02020603050405020304" pitchFamily="18" charset="0"/>
                <a:hlinkClick r:id="rId3"/>
              </a:rPr>
              <a:t>/</a:t>
            </a:r>
            <a:endParaRPr lang="en-US" sz="1200" dirty="0">
              <a:solidFill>
                <a:schemeClr val="accent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solidFill>
                <a:schemeClr val="accent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 Pima Indians Diabetes Database </a:t>
            </a:r>
            <a:r>
              <a:rPr lang="en-US" sz="1200" u="sng" dirty="0">
                <a:solidFill>
                  <a:schemeClr val="accent1"/>
                </a:solidFill>
                <a:latin typeface="Times New Roman" panose="02020603050405020304" pitchFamily="18" charset="0"/>
                <a:cs typeface="Times New Roman" panose="02020603050405020304" pitchFamily="18" charset="0"/>
                <a:hlinkClick r:id="rId4"/>
              </a:rPr>
              <a:t>https://www.kaggle.com/datasets/uciml/pima-indians-diabetes-database</a:t>
            </a:r>
            <a:r>
              <a:rPr lang="en-US" sz="1200" u="sng" dirty="0">
                <a:solidFill>
                  <a:schemeClr val="accent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sz="1200" u="sng" dirty="0">
              <a:solidFill>
                <a:schemeClr val="accent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Best </a:t>
            </a:r>
            <a:r>
              <a:rPr lang="en-US" sz="1200" dirty="0" err="1">
                <a:solidFill>
                  <a:schemeClr val="tx1"/>
                </a:solidFill>
                <a:latin typeface="Times New Roman" panose="02020603050405020304" pitchFamily="18" charset="0"/>
                <a:cs typeface="Times New Roman" panose="02020603050405020304" pitchFamily="18" charset="0"/>
              </a:rPr>
              <a:t>MLOps</a:t>
            </a:r>
            <a:r>
              <a:rPr lang="en-US" sz="1200" dirty="0">
                <a:solidFill>
                  <a:schemeClr val="tx1"/>
                </a:solidFill>
                <a:latin typeface="Times New Roman" panose="02020603050405020304" pitchFamily="18" charset="0"/>
                <a:cs typeface="Times New Roman" panose="02020603050405020304" pitchFamily="18" charset="0"/>
              </a:rPr>
              <a:t> Platforms to Manage Machine Learning Lifecycle</a:t>
            </a:r>
            <a:r>
              <a:rPr lang="en-US" sz="1200" dirty="0">
                <a:solidFill>
                  <a:schemeClr val="accent1"/>
                </a:solidFill>
                <a:latin typeface="Times New Roman" panose="02020603050405020304" pitchFamily="18" charset="0"/>
                <a:cs typeface="Times New Roman" panose="02020603050405020304" pitchFamily="18" charset="0"/>
              </a:rPr>
              <a:t>, </a:t>
            </a:r>
            <a:r>
              <a:rPr lang="en-US" sz="1200" u="sng" dirty="0">
                <a:solidFill>
                  <a:schemeClr val="accent1"/>
                </a:solidFill>
                <a:latin typeface="Times New Roman" panose="02020603050405020304" pitchFamily="18" charset="0"/>
                <a:cs typeface="Times New Roman" panose="02020603050405020304" pitchFamily="18" charset="0"/>
              </a:rPr>
              <a:t>Author </a:t>
            </a:r>
            <a:r>
              <a:rPr lang="en-US" sz="1200" u="sng" dirty="0" err="1">
                <a:solidFill>
                  <a:schemeClr val="accent1"/>
                </a:solidFill>
                <a:latin typeface="Times New Roman" panose="02020603050405020304" pitchFamily="18" charset="0"/>
                <a:cs typeface="Times New Roman" panose="02020603050405020304" pitchFamily="18" charset="0"/>
              </a:rPr>
              <a:t>Harshil</a:t>
            </a:r>
            <a:r>
              <a:rPr lang="en-US" sz="1200" u="sng" dirty="0">
                <a:solidFill>
                  <a:schemeClr val="accent1"/>
                </a:solidFill>
                <a:latin typeface="Times New Roman" panose="02020603050405020304" pitchFamily="18" charset="0"/>
                <a:cs typeface="Times New Roman" panose="02020603050405020304" pitchFamily="18" charset="0"/>
              </a:rPr>
              <a:t> Patel</a:t>
            </a:r>
            <a:r>
              <a:rPr lang="en-US" sz="1200" dirty="0">
                <a:solidFill>
                  <a:schemeClr val="accent1"/>
                </a:solidFill>
                <a:latin typeface="Times New Roman" panose="02020603050405020304" pitchFamily="18" charset="0"/>
                <a:cs typeface="Times New Roman" panose="02020603050405020304" pitchFamily="18" charset="0"/>
              </a:rPr>
              <a:t>, </a:t>
            </a:r>
            <a:r>
              <a:rPr lang="en-US" sz="1200" u="sng" dirty="0">
                <a:solidFill>
                  <a:schemeClr val="accent1"/>
                </a:solidFill>
                <a:latin typeface="Times New Roman" panose="02020603050405020304" pitchFamily="18" charset="0"/>
                <a:cs typeface="Times New Roman" panose="02020603050405020304" pitchFamily="18" charset="0"/>
              </a:rPr>
              <a:t>Updated July 21</a:t>
            </a:r>
            <a:r>
              <a:rPr lang="en-US" sz="1200" u="sng" baseline="30000" dirty="0">
                <a:solidFill>
                  <a:schemeClr val="accent1"/>
                </a:solidFill>
                <a:latin typeface="Times New Roman" panose="02020603050405020304" pitchFamily="18" charset="0"/>
                <a:cs typeface="Times New Roman" panose="02020603050405020304" pitchFamily="18" charset="0"/>
              </a:rPr>
              <a:t>st</a:t>
            </a:r>
            <a:r>
              <a:rPr lang="en-US" sz="1200" u="sng" dirty="0">
                <a:solidFill>
                  <a:schemeClr val="accent1"/>
                </a:solidFill>
                <a:latin typeface="Times New Roman" panose="02020603050405020304" pitchFamily="18" charset="0"/>
                <a:cs typeface="Times New Roman" panose="02020603050405020304" pitchFamily="18" charset="0"/>
              </a:rPr>
              <a:t>2022 </a:t>
            </a:r>
            <a:r>
              <a:rPr lang="en-US" sz="1200" u="sng" dirty="0">
                <a:solidFill>
                  <a:schemeClr val="accent1"/>
                </a:solidFill>
                <a:latin typeface="Times New Roman" panose="02020603050405020304" pitchFamily="18" charset="0"/>
                <a:cs typeface="Times New Roman" panose="02020603050405020304" pitchFamily="18" charset="0"/>
                <a:hlinkClick r:id="rId5"/>
              </a:rPr>
              <a:t>https://neptune.ai/blog/best-mlops-platforms-to-manage-machine-learning-lifecycle</a:t>
            </a:r>
            <a:endParaRPr lang="en-US" sz="1200" u="sng" dirty="0">
              <a:solidFill>
                <a:schemeClr val="accent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u="sng" dirty="0">
              <a:solidFill>
                <a:schemeClr val="accent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b="0" i="0" dirty="0">
                <a:solidFill>
                  <a:srgbClr val="1D1D1F"/>
                </a:solidFill>
                <a:effectLst/>
                <a:latin typeface="Georgia" panose="02040502050405020303" pitchFamily="18" charset="0"/>
              </a:rPr>
              <a:t>Explain the step by step implementation of </a:t>
            </a:r>
            <a:r>
              <a:rPr lang="en-US" sz="1200" b="0" i="0" dirty="0" err="1">
                <a:solidFill>
                  <a:srgbClr val="1D1D1F"/>
                </a:solidFill>
                <a:effectLst/>
                <a:latin typeface="Georgia" panose="02040502050405020303" pitchFamily="18" charset="0"/>
              </a:rPr>
              <a:t>XGBoost</a:t>
            </a:r>
            <a:r>
              <a:rPr lang="en-US" sz="1200" b="0" i="0" dirty="0">
                <a:solidFill>
                  <a:srgbClr val="1D1D1F"/>
                </a:solidFill>
                <a:effectLst/>
                <a:latin typeface="Georgia" panose="02040502050405020303" pitchFamily="18" charset="0"/>
              </a:rPr>
              <a:t> Algorithm. </a:t>
            </a:r>
            <a:r>
              <a:rPr lang="en-IN" sz="1200" i="0" u="sng" dirty="0" err="1">
                <a:solidFill>
                  <a:srgbClr val="003388"/>
                </a:solidFill>
                <a:effectLst/>
                <a:latin typeface="Georgia" panose="02040502050405020303" pitchFamily="18" charset="0"/>
                <a:hlinkClick r:id="rId6"/>
              </a:rPr>
              <a:t>Monis</a:t>
            </a:r>
            <a:r>
              <a:rPr lang="en-IN" sz="1200" i="0" u="sng" dirty="0">
                <a:solidFill>
                  <a:srgbClr val="003388"/>
                </a:solidFill>
                <a:effectLst/>
                <a:latin typeface="Georgia" panose="02040502050405020303" pitchFamily="18" charset="0"/>
                <a:hlinkClick r:id="rId6"/>
              </a:rPr>
              <a:t> Khan</a:t>
            </a:r>
            <a:r>
              <a:rPr lang="en-IN" sz="1200" i="0" dirty="0">
                <a:solidFill>
                  <a:srgbClr val="003388"/>
                </a:solidFill>
                <a:effectLst/>
                <a:latin typeface="Georgia" panose="02040502050405020303" pitchFamily="18" charset="0"/>
              </a:rPr>
              <a:t>, </a:t>
            </a:r>
            <a:r>
              <a:rPr lang="en-IN" sz="1200" i="0" u="sng" dirty="0">
                <a:solidFill>
                  <a:schemeClr val="accent1"/>
                </a:solidFill>
                <a:effectLst/>
                <a:latin typeface="Georgia" panose="02040502050405020303" pitchFamily="18" charset="0"/>
              </a:rPr>
              <a:t>https://www.csias.in/explain-the-step-by-step-implementation-of-xgboost-algorithm/</a:t>
            </a:r>
            <a:endParaRPr lang="en-US" sz="1200" i="0" u="sng" dirty="0">
              <a:solidFill>
                <a:schemeClr val="accent1"/>
              </a:solidFill>
              <a:effectLst/>
              <a:latin typeface="Georgia" panose="02040502050405020303" pitchFamily="18" charset="0"/>
            </a:endParaRPr>
          </a:p>
          <a:p>
            <a:pPr marL="285750" indent="-285750">
              <a:buFont typeface="Arial" panose="020B0604020202020204" pitchFamily="34" charset="0"/>
              <a:buChar char="•"/>
            </a:pPr>
            <a:endParaRPr lang="en-US" sz="1200" u="sng" dirty="0">
              <a:solidFill>
                <a:schemeClr val="accent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200" b="0" i="0" dirty="0">
                <a:solidFill>
                  <a:srgbClr val="000000"/>
                </a:solidFill>
                <a:effectLst/>
                <a:latin typeface="EB Garamond" panose="00000500000000000000" pitchFamily="2" charset="0"/>
              </a:rPr>
              <a:t>Understanding </a:t>
            </a:r>
            <a:r>
              <a:rPr lang="en-IN" sz="1200" b="0" i="0" dirty="0" err="1">
                <a:solidFill>
                  <a:srgbClr val="000000"/>
                </a:solidFill>
                <a:effectLst/>
                <a:latin typeface="EB Garamond" panose="00000500000000000000" pitchFamily="2" charset="0"/>
              </a:rPr>
              <a:t>XGBoost</a:t>
            </a:r>
            <a:r>
              <a:rPr lang="en-IN" sz="1200" b="0" i="0" dirty="0">
                <a:solidFill>
                  <a:srgbClr val="000000"/>
                </a:solidFill>
                <a:effectLst/>
                <a:latin typeface="EB Garamond" panose="00000500000000000000" pitchFamily="2" charset="0"/>
              </a:rPr>
              <a:t> Algorithm In Detail </a:t>
            </a:r>
            <a:r>
              <a:rPr lang="en-IN" sz="1200" b="0" i="0" u="sng" dirty="0">
                <a:solidFill>
                  <a:srgbClr val="000000"/>
                </a:solidFill>
                <a:effectLst/>
                <a:latin typeface="EB Garamond" panose="00000500000000000000" pitchFamily="2" charset="0"/>
                <a:hlinkClick r:id="rId7"/>
              </a:rPr>
              <a:t>By </a:t>
            </a:r>
            <a:r>
              <a:rPr lang="en-IN" sz="1200" b="0" i="0" u="sng" dirty="0" err="1">
                <a:solidFill>
                  <a:srgbClr val="000000"/>
                </a:solidFill>
                <a:effectLst/>
                <a:latin typeface="EB Garamond" panose="00000500000000000000" pitchFamily="2" charset="0"/>
                <a:hlinkClick r:id="rId7"/>
              </a:rPr>
              <a:t>Jayita</a:t>
            </a:r>
            <a:r>
              <a:rPr lang="en-IN" sz="1200" b="0" i="0" u="sng" dirty="0">
                <a:solidFill>
                  <a:srgbClr val="000000"/>
                </a:solidFill>
                <a:effectLst/>
                <a:latin typeface="EB Garamond" panose="00000500000000000000" pitchFamily="2" charset="0"/>
                <a:hlinkClick r:id="rId7"/>
              </a:rPr>
              <a:t> Bhattacharyya</a:t>
            </a:r>
            <a:r>
              <a:rPr lang="en-IN" sz="1200" dirty="0">
                <a:latin typeface="EB Garamond" panose="00000500000000000000" pitchFamily="2" charset="0"/>
              </a:rPr>
              <a:t>, </a:t>
            </a:r>
            <a:r>
              <a:rPr lang="en-IN" sz="1200" u="sng" dirty="0">
                <a:solidFill>
                  <a:schemeClr val="accent1"/>
                </a:solidFill>
                <a:latin typeface="EB Garamond" panose="00000500000000000000" pitchFamily="2" charset="0"/>
                <a:hlinkClick r:id="rId8"/>
              </a:rPr>
              <a:t>https://analyticsindiamag.com/xgboost-internal-working-to-make-decision-trees-and-deduce-predictions/</a:t>
            </a:r>
            <a:endParaRPr lang="en-IN" sz="1200" u="sng" dirty="0">
              <a:solidFill>
                <a:schemeClr val="accent1"/>
              </a:solidFill>
              <a:latin typeface="EB Garamond" panose="00000500000000000000" pitchFamily="2" charset="0"/>
            </a:endParaRPr>
          </a:p>
          <a:p>
            <a:pPr marL="285750" indent="-285750">
              <a:buFont typeface="Arial" panose="020B0604020202020204" pitchFamily="34" charset="0"/>
              <a:buChar char="•"/>
            </a:pPr>
            <a:endParaRPr lang="en-IN" sz="1200" b="0" i="0" u="sng" dirty="0">
              <a:solidFill>
                <a:schemeClr val="accent1"/>
              </a:solidFill>
              <a:effectLst/>
              <a:latin typeface="EB Garamond" panose="00000500000000000000" pitchFamily="2" charset="0"/>
            </a:endParaRPr>
          </a:p>
          <a:p>
            <a:pPr marL="285750" indent="-285750">
              <a:buFont typeface="Arial" panose="020B0604020202020204" pitchFamily="34" charset="0"/>
              <a:buChar char="•"/>
            </a:pPr>
            <a:r>
              <a:rPr lang="en-IN" sz="1200" kern="1800" dirty="0" err="1">
                <a:solidFill>
                  <a:srgbClr val="000000"/>
                </a:solidFill>
                <a:effectLst/>
                <a:latin typeface="Times New Roman" panose="02020603050405020304" pitchFamily="18" charset="0"/>
                <a:ea typeface="Times New Roman" panose="02020603050405020304" pitchFamily="18" charset="0"/>
              </a:rPr>
              <a:t>MLOps</a:t>
            </a:r>
            <a:r>
              <a:rPr lang="en-IN" sz="1200" kern="1800" dirty="0">
                <a:solidFill>
                  <a:srgbClr val="000000"/>
                </a:solidFill>
                <a:effectLst/>
                <a:latin typeface="Times New Roman" panose="02020603050405020304" pitchFamily="18" charset="0"/>
                <a:ea typeface="Times New Roman" panose="02020603050405020304" pitchFamily="18" charset="0"/>
              </a:rPr>
              <a:t> vs. DevOps: What is the Difference?   Safwan Islam    February 25, 2022   </a:t>
            </a:r>
            <a:r>
              <a:rPr lang="en-IN" sz="1200" u="sng" kern="1800"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9"/>
              </a:rPr>
              <a:t>https://www.phdata.io/blog/mlops-vs-devops-whats-the-difference/</a:t>
            </a:r>
            <a:endParaRPr lang="en-IN" sz="1200" u="sng" kern="1800"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200" i="0" u="sng" kern="1800" dirty="0">
              <a:solidFill>
                <a:srgbClr val="0563C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200" kern="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Building a DevOps Pipeline for Machine Learning and AI: Evaluating Sagemaker    </a:t>
            </a:r>
            <a:r>
              <a:rPr lang="en-IN" sz="1200" u="sng" kern="1800"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10"/>
              </a:rPr>
              <a:t>Ashley Binford</a:t>
            </a:r>
            <a:r>
              <a:rPr lang="en-IN" sz="1200" kern="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Jul 17, 2019   </a:t>
            </a:r>
            <a:r>
              <a:rPr lang="en-IN" sz="1200" u="sng" kern="1800"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11"/>
              </a:rPr>
              <a:t>https://towardsdatascience.com/building-a-devops-pipeline-for-machine-learning-and-ai-evaluating-sagemaker-cf7fdd3632e7</a:t>
            </a:r>
            <a:endParaRPr lang="en-IN" sz="1200" u="sng" kern="1800"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200" u="sng" kern="1800" dirty="0">
              <a:solidFill>
                <a:srgbClr val="0563C1"/>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1200" kern="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Who Needs </a:t>
            </a:r>
            <a:r>
              <a:rPr lang="en-IN" sz="1200" kern="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MLOps</a:t>
            </a:r>
            <a:r>
              <a:rPr lang="en-IN" sz="1200" kern="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What Data Scientists Seek to Accomplish and How Can </a:t>
            </a:r>
            <a:r>
              <a:rPr lang="en-IN" sz="1200" kern="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MLOps</a:t>
            </a:r>
            <a:r>
              <a:rPr lang="en-IN" sz="1200" kern="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Help? </a:t>
            </a:r>
            <a:r>
              <a:rPr lang="en-IN" sz="1200" u="sng" kern="1800" dirty="0" err="1">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12"/>
              </a:rPr>
              <a:t>Sasu</a:t>
            </a:r>
            <a:r>
              <a:rPr lang="en-IN" sz="1200" u="sng" kern="1800"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12"/>
              </a:rPr>
              <a:t> </a:t>
            </a:r>
            <a:r>
              <a:rPr lang="en-IN" sz="1200" u="sng" kern="1800" dirty="0" err="1">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12"/>
              </a:rPr>
              <a:t>Mäkinen</a:t>
            </a:r>
            <a:r>
              <a:rPr lang="en-IN" sz="1200" kern="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200" u="sng" kern="1800"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13"/>
              </a:rPr>
              <a:t>Henrik </a:t>
            </a:r>
            <a:r>
              <a:rPr lang="en-IN" sz="1200" u="sng" kern="1800" dirty="0" err="1">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13"/>
              </a:rPr>
              <a:t>Skogström</a:t>
            </a:r>
            <a:r>
              <a:rPr lang="en-IN" sz="1200" kern="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200" u="sng" kern="1800" dirty="0" err="1">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14"/>
              </a:rPr>
              <a:t>Eero</a:t>
            </a:r>
            <a:r>
              <a:rPr lang="en-IN" sz="1200" u="sng" kern="1800"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14"/>
              </a:rPr>
              <a:t> Laaksonen</a:t>
            </a:r>
            <a:r>
              <a:rPr lang="en-IN" sz="1200" kern="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200" u="sng" kern="1800" dirty="0" err="1">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15"/>
              </a:rPr>
              <a:t>Tommi</a:t>
            </a:r>
            <a:r>
              <a:rPr lang="en-IN" sz="1200" u="sng" kern="1800"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15"/>
              </a:rPr>
              <a:t> </a:t>
            </a:r>
            <a:r>
              <a:rPr lang="en-IN" sz="1200" u="sng" kern="1800" dirty="0" err="1">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15"/>
              </a:rPr>
              <a:t>Mikkonen</a:t>
            </a:r>
            <a:r>
              <a:rPr lang="en-IN" sz="1200" kern="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200" u="sng" kern="1800"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16"/>
              </a:rPr>
              <a:t>https://ieeexplore.ieee.org/document/9474355/authors#authors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2"/>
          <p:cNvSpPr txBox="1">
            <a:spLocks noGrp="1"/>
          </p:cNvSpPr>
          <p:nvPr>
            <p:ph type="title" idx="4294967295"/>
          </p:nvPr>
        </p:nvSpPr>
        <p:spPr>
          <a:xfrm>
            <a:off x="2100262" y="2018109"/>
            <a:ext cx="4943476" cy="1107281"/>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GB" sz="6000" b="1" dirty="0">
                <a:latin typeface="Times New Roman" panose="02020603050405020304"/>
                <a:ea typeface="Times New Roman" panose="02020603050405020304"/>
                <a:cs typeface="Times New Roman" panose="02020603050405020304"/>
                <a:sym typeface="Times New Roman" panose="02020603050405020304"/>
              </a:rPr>
              <a:t>THANK YOU</a:t>
            </a:r>
            <a:endParaRPr sz="5500" b="1" dirty="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304900" y="78583"/>
            <a:ext cx="7038900" cy="585788"/>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GB" sz="3000" b="1" dirty="0">
                <a:latin typeface="Times New Roman" panose="02020603050405020304"/>
                <a:ea typeface="Times New Roman" panose="02020603050405020304"/>
                <a:cs typeface="Times New Roman" panose="02020603050405020304"/>
                <a:sym typeface="Times New Roman" panose="02020603050405020304"/>
              </a:rPr>
              <a:t>    INTRODUCTION</a:t>
            </a:r>
            <a:endParaRPr sz="3000" b="1"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5" name="Text Placeholder 4">
            <a:extLst>
              <a:ext uri="{FF2B5EF4-FFF2-40B4-BE49-F238E27FC236}">
                <a16:creationId xmlns:a16="http://schemas.microsoft.com/office/drawing/2014/main" id="{6B905154-D7A8-B803-79A8-762C493BF41D}"/>
              </a:ext>
            </a:extLst>
          </p:cNvPr>
          <p:cNvSpPr>
            <a:spLocks noGrp="1"/>
          </p:cNvSpPr>
          <p:nvPr>
            <p:ph type="body" idx="1"/>
          </p:nvPr>
        </p:nvSpPr>
        <p:spPr>
          <a:xfrm>
            <a:off x="619225" y="1381811"/>
            <a:ext cx="7517506" cy="2911200"/>
          </a:xfrm>
        </p:spPr>
        <p:txBody>
          <a:bodyPr/>
          <a:lstStyle/>
          <a:p>
            <a:r>
              <a:rPr lang="en-US" sz="1600" dirty="0">
                <a:latin typeface="Times New Roman" panose="02020603050405020304" pitchFamily="18" charset="0"/>
                <a:cs typeface="Times New Roman" panose="02020603050405020304" pitchFamily="18" charset="0"/>
              </a:rPr>
              <a:t>Deploying an ML model in production is not the same as deploying other software application, it need specific life cycle, this cycle is called </a:t>
            </a:r>
            <a:r>
              <a:rPr lang="en-US" sz="1600" dirty="0" err="1">
                <a:latin typeface="Times New Roman" panose="02020603050405020304" pitchFamily="18" charset="0"/>
                <a:cs typeface="Times New Roman" panose="02020603050405020304" pitchFamily="18" charset="0"/>
              </a:rPr>
              <a:t>MLOps</a:t>
            </a:r>
            <a:r>
              <a:rPr lang="en-US" sz="1600" dirty="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 generic workflow can be followed to Build, Train, Deploy, Monitor Machine learning application.</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In Data science world machine learning is core approach to resolve the important life problems, today’s big data world ML plays vital role to produce best solution to customer nowadays.</a:t>
            </a:r>
          </a:p>
          <a:p>
            <a:endParaRPr lang="en-US" sz="1400" dirty="0">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4B41-82CA-9371-4555-E3CAD7B4BBCE}"/>
              </a:ext>
            </a:extLst>
          </p:cNvPr>
          <p:cNvSpPr>
            <a:spLocks noGrp="1"/>
          </p:cNvSpPr>
          <p:nvPr>
            <p:ph type="title" idx="4294967295"/>
          </p:nvPr>
        </p:nvSpPr>
        <p:spPr>
          <a:xfrm>
            <a:off x="3864768" y="123279"/>
            <a:ext cx="1414462" cy="646112"/>
          </a:xfrm>
        </p:spPr>
        <p:txBody>
          <a:bodyPr/>
          <a:lstStyle/>
          <a:p>
            <a:r>
              <a:rPr lang="en-US" sz="2800" b="1" dirty="0">
                <a:latin typeface="Times New Roman" panose="02020603050405020304" pitchFamily="18" charset="0"/>
                <a:cs typeface="Times New Roman" panose="02020603050405020304" pitchFamily="18" charset="0"/>
              </a:rPr>
              <a:t>MLOPS</a:t>
            </a:r>
            <a:endParaRPr lang="en-IN" sz="24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5655BE8F-B0E7-FB3C-513A-AFBE4AEE0BE0}"/>
              </a:ext>
            </a:extLst>
          </p:cNvPr>
          <p:cNvSpPr>
            <a:spLocks noGrp="1"/>
          </p:cNvSpPr>
          <p:nvPr>
            <p:ph type="body" idx="4294967295"/>
          </p:nvPr>
        </p:nvSpPr>
        <p:spPr>
          <a:xfrm>
            <a:off x="1052511" y="837626"/>
            <a:ext cx="7038975" cy="996950"/>
          </a:xfrm>
        </p:spPr>
        <p:txBody>
          <a:bodyPr/>
          <a:lstStyle/>
          <a:p>
            <a:pPr marL="95250" indent="0" algn="ctr">
              <a:buNone/>
            </a:pPr>
            <a:r>
              <a:rPr lang="en-US" sz="1800" dirty="0">
                <a:latin typeface="Times New Roman" panose="02020603050405020304" pitchFamily="18" charset="0"/>
                <a:cs typeface="Times New Roman" panose="02020603050405020304" pitchFamily="18" charset="0"/>
              </a:rPr>
              <a:t>“</a:t>
            </a:r>
            <a:r>
              <a:rPr lang="en-US" sz="1800" b="1" i="1" dirty="0">
                <a:latin typeface="Times New Roman" panose="02020603050405020304" pitchFamily="18" charset="0"/>
                <a:cs typeface="Times New Roman" panose="02020603050405020304" pitchFamily="18" charset="0"/>
              </a:rPr>
              <a:t>Machine Learning Operations </a:t>
            </a:r>
            <a:r>
              <a:rPr lang="en-US" sz="1800" i="1" dirty="0">
                <a:latin typeface="Times New Roman" panose="02020603050405020304" pitchFamily="18" charset="0"/>
                <a:cs typeface="Times New Roman" panose="02020603050405020304" pitchFamily="18" charset="0"/>
              </a:rPr>
              <a:t>(</a:t>
            </a:r>
            <a:r>
              <a:rPr lang="en-US" sz="1800" i="1" dirty="0" err="1">
                <a:latin typeface="Times New Roman" panose="02020603050405020304" pitchFamily="18" charset="0"/>
                <a:cs typeface="Times New Roman" panose="02020603050405020304" pitchFamily="18" charset="0"/>
              </a:rPr>
              <a:t>MLOps</a:t>
            </a:r>
            <a:r>
              <a:rPr lang="en-US" sz="1800" i="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is the discipline of delivering machine learning(ML) models through repeatable and efficient work flow.”</a:t>
            </a: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E75F636-91AB-4471-E91F-9870C6F320CC}"/>
              </a:ext>
            </a:extLst>
          </p:cNvPr>
          <p:cNvPicPr>
            <a:picLocks noChangeAspect="1"/>
          </p:cNvPicPr>
          <p:nvPr/>
        </p:nvPicPr>
        <p:blipFill>
          <a:blip r:embed="rId2"/>
          <a:stretch>
            <a:fillRect/>
          </a:stretch>
        </p:blipFill>
        <p:spPr>
          <a:xfrm>
            <a:off x="125078" y="2257260"/>
            <a:ext cx="3888235" cy="1560675"/>
          </a:xfrm>
          <a:prstGeom prst="rect">
            <a:avLst/>
          </a:prstGeom>
        </p:spPr>
      </p:pic>
      <p:sp>
        <p:nvSpPr>
          <p:cNvPr id="7" name="Text Placeholder 2">
            <a:extLst>
              <a:ext uri="{FF2B5EF4-FFF2-40B4-BE49-F238E27FC236}">
                <a16:creationId xmlns:a16="http://schemas.microsoft.com/office/drawing/2014/main" id="{79D2428D-8676-D0C6-A6A7-993F3C13F5D7}"/>
              </a:ext>
            </a:extLst>
          </p:cNvPr>
          <p:cNvSpPr txBox="1">
            <a:spLocks/>
          </p:cNvSpPr>
          <p:nvPr/>
        </p:nvSpPr>
        <p:spPr>
          <a:xfrm>
            <a:off x="4013313" y="2189025"/>
            <a:ext cx="5142941" cy="2267978"/>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chemeClr val="dk1"/>
              </a:buClr>
              <a:buSzPts val="2100"/>
              <a:buFont typeface="Arial" panose="020B0604020202020204"/>
              <a:buChar char="•"/>
              <a:defRPr sz="21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42900" algn="l" rtl="0">
              <a:lnSpc>
                <a:spcPct val="90000"/>
              </a:lnSpc>
              <a:spcBef>
                <a:spcPts val="400"/>
              </a:spcBef>
              <a:spcAft>
                <a:spcPts val="0"/>
              </a:spcAft>
              <a:buClr>
                <a:schemeClr val="dk1"/>
              </a:buClr>
              <a:buSzPts val="1800"/>
              <a:buFont typeface="Arial" panose="020B0604020202020204"/>
              <a:buChar char="•"/>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L="1371600" marR="0" lvl="2" indent="-323850" algn="l" rtl="0">
              <a:lnSpc>
                <a:spcPct val="90000"/>
              </a:lnSpc>
              <a:spcBef>
                <a:spcPts val="400"/>
              </a:spcBef>
              <a:spcAft>
                <a:spcPts val="0"/>
              </a:spcAft>
              <a:buClr>
                <a:schemeClr val="dk1"/>
              </a:buClr>
              <a:buSzPts val="1500"/>
              <a:buFont typeface="Arial" panose="020B0604020202020204"/>
              <a:buChar char="•"/>
              <a:defRPr sz="15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L="1828800" marR="0" lvl="3"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L="2286000" marR="0" lvl="4"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L="2743200" marR="0" lvl="5"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L="3200400" marR="0" lvl="6"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L="3657600" marR="0" lvl="7"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L="4114800" marR="0" lvl="8"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a:r>
              <a:rPr lang="en-US" sz="1600" dirty="0" err="1">
                <a:latin typeface="Times New Roman" panose="02020603050405020304" pitchFamily="18" charset="0"/>
                <a:cs typeface="Times New Roman" panose="02020603050405020304" pitchFamily="18" charset="0"/>
              </a:rPr>
              <a:t>MLOps</a:t>
            </a:r>
            <a:r>
              <a:rPr lang="en-US" sz="1600" dirty="0">
                <a:latin typeface="Times New Roman" panose="02020603050405020304" pitchFamily="18" charset="0"/>
                <a:cs typeface="Times New Roman" panose="02020603050405020304" pitchFamily="18" charset="0"/>
              </a:rPr>
              <a:t> enables the continuous delivery of high-performance ML application into production environment.</a:t>
            </a:r>
          </a:p>
          <a:p>
            <a:pPr marL="95250" indent="0">
              <a:buNone/>
            </a:pP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It includes all the capability that Data science, Product teams, and IT need to Build, Train, Deploy, Operate, Govern and secure ML models in production.</a:t>
            </a:r>
          </a:p>
          <a:p>
            <a:pPr marL="95250" indent="0">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5358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BFB5CC-3E9B-4F59-83A9-AE950E512A74}"/>
              </a:ext>
            </a:extLst>
          </p:cNvPr>
          <p:cNvSpPr>
            <a:spLocks noGrp="1"/>
          </p:cNvSpPr>
          <p:nvPr>
            <p:ph type="title" idx="4294967295"/>
          </p:nvPr>
        </p:nvSpPr>
        <p:spPr>
          <a:xfrm>
            <a:off x="2232422" y="119937"/>
            <a:ext cx="4679156" cy="592138"/>
          </a:xfrm>
        </p:spPr>
        <p:txBody>
          <a:bodyPr/>
          <a:lstStyle/>
          <a:p>
            <a:r>
              <a:rPr lang="en-US" b="1"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AWS (Amazon Web Service) </a:t>
            </a:r>
            <a:endParaRPr lang="en-IN" sz="2400" b="1" dirty="0">
              <a:latin typeface="Times New Roman" panose="02020603050405020304" pitchFamily="18" charset="0"/>
              <a:cs typeface="Times New Roman" panose="02020603050405020304" pitchFamily="18" charset="0"/>
            </a:endParaRPr>
          </a:p>
        </p:txBody>
      </p:sp>
      <p:sp>
        <p:nvSpPr>
          <p:cNvPr id="5" name="Text Placeholder 2">
            <a:extLst>
              <a:ext uri="{FF2B5EF4-FFF2-40B4-BE49-F238E27FC236}">
                <a16:creationId xmlns:a16="http://schemas.microsoft.com/office/drawing/2014/main" id="{C20E9005-2BA5-F84C-8442-2C38C9AAE50C}"/>
              </a:ext>
            </a:extLst>
          </p:cNvPr>
          <p:cNvSpPr>
            <a:spLocks noGrp="1"/>
          </p:cNvSpPr>
          <p:nvPr>
            <p:ph type="body" idx="4294967295"/>
          </p:nvPr>
        </p:nvSpPr>
        <p:spPr>
          <a:xfrm>
            <a:off x="400050" y="712075"/>
            <a:ext cx="8343900" cy="996950"/>
          </a:xfrm>
        </p:spPr>
        <p:txBody>
          <a:bodyPr/>
          <a:lstStyle/>
          <a:p>
            <a:pPr marL="95250" indent="0" algn="ctr">
              <a:buNone/>
            </a:pPr>
            <a:r>
              <a:rPr lang="en-US" sz="1800" b="1" i="1" dirty="0">
                <a:solidFill>
                  <a:schemeClr val="tx1"/>
                </a:solidFill>
                <a:effectLst/>
                <a:latin typeface="Times New Roman" panose="02020603050405020304" pitchFamily="18" charset="0"/>
                <a:cs typeface="Times New Roman" panose="02020603050405020304" pitchFamily="18" charset="0"/>
              </a:rPr>
              <a:t>“Amazon Web Services</a:t>
            </a:r>
            <a:r>
              <a:rPr lang="en-US" sz="1800" b="0" i="1" dirty="0">
                <a:solidFill>
                  <a:schemeClr val="tx1"/>
                </a:solidFill>
                <a:effectLst/>
                <a:latin typeface="Times New Roman" panose="02020603050405020304" pitchFamily="18" charset="0"/>
                <a:cs typeface="Times New Roman" panose="02020603050405020304" pitchFamily="18" charset="0"/>
              </a:rPr>
              <a:t> (AWS)</a:t>
            </a:r>
            <a:r>
              <a:rPr lang="en-US" sz="1800" b="0" i="0" dirty="0">
                <a:solidFill>
                  <a:schemeClr val="tx1"/>
                </a:solidFill>
                <a:effectLst/>
                <a:latin typeface="Times New Roman" panose="02020603050405020304" pitchFamily="18" charset="0"/>
                <a:cs typeface="Times New Roman" panose="02020603050405020304" pitchFamily="18" charset="0"/>
              </a:rPr>
              <a:t> is a cloud service from Amazon, which provides services in the form of building blocks, these building blocks can be used to create and deploy any type of application in the cloud</a:t>
            </a:r>
            <a:r>
              <a:rPr lang="en-US" sz="1600" b="0" i="0" dirty="0">
                <a:solidFill>
                  <a:schemeClr val="tx1"/>
                </a:solidFill>
                <a:effectLst/>
                <a:latin typeface="Times New Roman" panose="02020603050405020304" pitchFamily="18" charset="0"/>
                <a:cs typeface="Times New Roman" panose="02020603050405020304" pitchFamily="18" charset="0"/>
              </a:rPr>
              <a:t>.”</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2050" name="Picture 2" descr="See the source image">
            <a:extLst>
              <a:ext uri="{FF2B5EF4-FFF2-40B4-BE49-F238E27FC236}">
                <a16:creationId xmlns:a16="http://schemas.microsoft.com/office/drawing/2014/main" id="{652FF81E-704E-FEFA-4555-B9873A28C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048" y="2157109"/>
            <a:ext cx="4088658" cy="2274316"/>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a:extLst>
              <a:ext uri="{FF2B5EF4-FFF2-40B4-BE49-F238E27FC236}">
                <a16:creationId xmlns:a16="http://schemas.microsoft.com/office/drawing/2014/main" id="{70C7F396-A5E4-3574-1DA9-12CBE50388C0}"/>
              </a:ext>
            </a:extLst>
          </p:cNvPr>
          <p:cNvSpPr txBox="1">
            <a:spLocks/>
          </p:cNvSpPr>
          <p:nvPr/>
        </p:nvSpPr>
        <p:spPr>
          <a:xfrm>
            <a:off x="-151893" y="1849234"/>
            <a:ext cx="5142941" cy="3070149"/>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chemeClr val="dk1"/>
              </a:buClr>
              <a:buSzPts val="2100"/>
              <a:buFont typeface="Arial" panose="020B0604020202020204"/>
              <a:buChar char="•"/>
              <a:defRPr sz="21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42900" algn="l" rtl="0">
              <a:lnSpc>
                <a:spcPct val="90000"/>
              </a:lnSpc>
              <a:spcBef>
                <a:spcPts val="400"/>
              </a:spcBef>
              <a:spcAft>
                <a:spcPts val="0"/>
              </a:spcAft>
              <a:buClr>
                <a:schemeClr val="dk1"/>
              </a:buClr>
              <a:buSzPts val="1800"/>
              <a:buFont typeface="Arial" panose="020B0604020202020204"/>
              <a:buChar char="•"/>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L="1371600" marR="0" lvl="2" indent="-323850" algn="l" rtl="0">
              <a:lnSpc>
                <a:spcPct val="90000"/>
              </a:lnSpc>
              <a:spcBef>
                <a:spcPts val="400"/>
              </a:spcBef>
              <a:spcAft>
                <a:spcPts val="0"/>
              </a:spcAft>
              <a:buClr>
                <a:schemeClr val="dk1"/>
              </a:buClr>
              <a:buSzPts val="1500"/>
              <a:buFont typeface="Arial" panose="020B0604020202020204"/>
              <a:buChar char="•"/>
              <a:defRPr sz="15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L="1828800" marR="0" lvl="3"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L="2286000" marR="0" lvl="4"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L="2743200" marR="0" lvl="5"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L="3200400" marR="0" lvl="6"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L="3657600" marR="0" lvl="7"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L="4114800" marR="0" lvl="8"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a:pPr marL="95250" indent="0" algn="r">
              <a:buNone/>
            </a:pPr>
            <a:r>
              <a:rPr lang="en-US" sz="1600" dirty="0">
                <a:latin typeface="Times New Roman" panose="02020603050405020304" pitchFamily="18" charset="0"/>
                <a:cs typeface="Times New Roman" panose="02020603050405020304" pitchFamily="18" charset="0"/>
              </a:rPr>
              <a:t>AWS provide the Amazon Sagemaker, is a fully managed machine learning service.</a:t>
            </a:r>
          </a:p>
          <a:p>
            <a:pPr marL="95250" indent="0" algn="r">
              <a:buNone/>
            </a:pPr>
            <a:endParaRPr lang="en-US" sz="400" dirty="0">
              <a:latin typeface="Times New Roman" panose="02020603050405020304" pitchFamily="18" charset="0"/>
              <a:cs typeface="Times New Roman" panose="02020603050405020304" pitchFamily="18" charset="0"/>
            </a:endParaRPr>
          </a:p>
          <a:p>
            <a:pPr marL="95250" indent="0" algn="r">
              <a:buNone/>
            </a:pPr>
            <a:r>
              <a:rPr lang="en-US" sz="1600" dirty="0">
                <a:latin typeface="Times New Roman" panose="02020603050405020304" pitchFamily="18" charset="0"/>
                <a:cs typeface="Times New Roman" panose="02020603050405020304" pitchFamily="18" charset="0"/>
              </a:rPr>
              <a:t>With sagemaker data scientists and developers can quickly and easily build and train ML models, and then directly deploy models into a production environment.</a:t>
            </a:r>
          </a:p>
          <a:p>
            <a:pPr marL="95250" indent="0" algn="r">
              <a:buNone/>
            </a:pPr>
            <a:endParaRPr lang="en-US" sz="400" dirty="0">
              <a:latin typeface="Times New Roman" panose="02020603050405020304" pitchFamily="18" charset="0"/>
              <a:cs typeface="Times New Roman" panose="02020603050405020304" pitchFamily="18" charset="0"/>
            </a:endParaRPr>
          </a:p>
          <a:p>
            <a:pPr marL="95250" indent="0" algn="r">
              <a:buNone/>
            </a:pPr>
            <a:r>
              <a:rPr lang="en-US" sz="1600" dirty="0">
                <a:latin typeface="Times New Roman" panose="02020603050405020304" pitchFamily="18" charset="0"/>
                <a:cs typeface="Times New Roman" panose="02020603050405020304" pitchFamily="18" charset="0"/>
              </a:rPr>
              <a:t>It provide an integrated </a:t>
            </a:r>
            <a:r>
              <a:rPr lang="en-US" sz="1600" dirty="0" err="1">
                <a:latin typeface="Times New Roman" panose="02020603050405020304" pitchFamily="18" charset="0"/>
                <a:cs typeface="Times New Roman" panose="02020603050405020304" pitchFamily="18" charset="0"/>
              </a:rPr>
              <a:t>Jupyter</a:t>
            </a:r>
            <a:r>
              <a:rPr lang="en-US" sz="1600" dirty="0">
                <a:latin typeface="Times New Roman" panose="02020603050405020304" pitchFamily="18" charset="0"/>
                <a:cs typeface="Times New Roman" panose="02020603050405020304" pitchFamily="18" charset="0"/>
              </a:rPr>
              <a:t> notebook EC2 Instance for easy access to your data sources for exploration and analysis.</a:t>
            </a:r>
          </a:p>
          <a:p>
            <a:pPr marL="95250" indent="0" algn="r">
              <a:buNone/>
            </a:pPr>
            <a:endParaRPr lang="en-US" sz="400" dirty="0">
              <a:latin typeface="Times New Roman" panose="02020603050405020304" pitchFamily="18" charset="0"/>
              <a:cs typeface="Times New Roman" panose="02020603050405020304" pitchFamily="18" charset="0"/>
            </a:endParaRPr>
          </a:p>
          <a:p>
            <a:pPr marL="95250" indent="0" algn="r">
              <a:buNone/>
            </a:pPr>
            <a:r>
              <a:rPr lang="en-US" sz="1600" dirty="0">
                <a:latin typeface="Times New Roman" panose="02020603050405020304" pitchFamily="18" charset="0"/>
                <a:cs typeface="Times New Roman" panose="02020603050405020304" pitchFamily="18" charset="0"/>
              </a:rPr>
              <a:t>Sagemaker provide a built in machine learning algorithms.</a:t>
            </a:r>
          </a:p>
          <a:p>
            <a:pPr marL="95250" indent="0" algn="r">
              <a:buNone/>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481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88;p22">
            <a:extLst>
              <a:ext uri="{FF2B5EF4-FFF2-40B4-BE49-F238E27FC236}">
                <a16:creationId xmlns:a16="http://schemas.microsoft.com/office/drawing/2014/main" id="{258C13E6-A7AF-E30A-BF69-62811B0591D5}"/>
              </a:ext>
            </a:extLst>
          </p:cNvPr>
          <p:cNvSpPr txBox="1">
            <a:spLocks/>
          </p:cNvSpPr>
          <p:nvPr/>
        </p:nvSpPr>
        <p:spPr>
          <a:xfrm>
            <a:off x="304900" y="78583"/>
            <a:ext cx="7038900" cy="585788"/>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400"/>
              <a:buFont typeface="Century Gothic" panose="020B0502020202020204"/>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sz="3000" b="1" dirty="0">
                <a:latin typeface="Times New Roman" panose="02020603050405020304"/>
                <a:ea typeface="Times New Roman" panose="02020603050405020304"/>
                <a:cs typeface="Times New Roman" panose="02020603050405020304"/>
                <a:sym typeface="Times New Roman" panose="02020603050405020304"/>
              </a:rPr>
              <a:t>    PROBLEM SATAEMENT</a:t>
            </a:r>
          </a:p>
        </p:txBody>
      </p:sp>
      <p:sp>
        <p:nvSpPr>
          <p:cNvPr id="8" name="Text Placeholder 2">
            <a:extLst>
              <a:ext uri="{FF2B5EF4-FFF2-40B4-BE49-F238E27FC236}">
                <a16:creationId xmlns:a16="http://schemas.microsoft.com/office/drawing/2014/main" id="{6443A26C-BA89-EBAB-CB2E-FBC724050A4A}"/>
              </a:ext>
            </a:extLst>
          </p:cNvPr>
          <p:cNvSpPr>
            <a:spLocks noGrp="1"/>
          </p:cNvSpPr>
          <p:nvPr>
            <p:ph type="body" idx="1"/>
          </p:nvPr>
        </p:nvSpPr>
        <p:spPr>
          <a:xfrm>
            <a:off x="600074" y="1297861"/>
            <a:ext cx="8048725" cy="3195558"/>
          </a:xfrm>
        </p:spPr>
        <p:txBody>
          <a:bodyPr/>
          <a:lstStyle/>
          <a:p>
            <a:r>
              <a:rPr lang="en-US" sz="2000" dirty="0">
                <a:solidFill>
                  <a:schemeClr val="tx1"/>
                </a:solidFill>
                <a:latin typeface="Times New Roman" panose="02020603050405020304" pitchFamily="18" charset="0"/>
                <a:cs typeface="Times New Roman" panose="02020603050405020304" pitchFamily="18" charset="0"/>
              </a:rPr>
              <a:t>There has been increasing interest in the rapid deployment of ML features.</a:t>
            </a:r>
          </a:p>
          <a:p>
            <a:pPr marL="95250" indent="0">
              <a:buNone/>
            </a:pPr>
            <a:endParaRPr lang="en-US" sz="2000"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Often the model, which can be the core of application is just a small part of the whole software system.</a:t>
            </a:r>
          </a:p>
          <a:p>
            <a:pPr marL="95250" indent="0">
              <a:buNone/>
            </a:pPr>
            <a:endParaRPr lang="en-US" sz="1800" dirty="0">
              <a:solidFill>
                <a:schemeClr val="tx1"/>
              </a:solidFill>
              <a:latin typeface="Times New Roman" panose="02020603050405020304" pitchFamily="18" charset="0"/>
              <a:cs typeface="Times New Roman" panose="02020603050405020304" pitchFamily="18" charset="0"/>
            </a:endParaRPr>
          </a:p>
          <a:p>
            <a:r>
              <a:rPr lang="en-IN" sz="2000" dirty="0">
                <a:solidFill>
                  <a:schemeClr val="tx1"/>
                </a:solidFill>
                <a:latin typeface="Times New Roman" panose="02020603050405020304" pitchFamily="18" charset="0"/>
                <a:cs typeface="Times New Roman" panose="02020603050405020304" pitchFamily="18" charset="0"/>
              </a:rPr>
              <a:t>Since the development and operational phase is being carried out separately, the process of model building, training, and deployment is time consuming and robust process.</a:t>
            </a:r>
          </a:p>
        </p:txBody>
      </p:sp>
    </p:spTree>
    <p:extLst>
      <p:ext uri="{BB962C8B-B14F-4D97-AF65-F5344CB8AC3E}">
        <p14:creationId xmlns:p14="http://schemas.microsoft.com/office/powerpoint/2010/main" val="2506095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88;p22">
            <a:extLst>
              <a:ext uri="{FF2B5EF4-FFF2-40B4-BE49-F238E27FC236}">
                <a16:creationId xmlns:a16="http://schemas.microsoft.com/office/drawing/2014/main" id="{2540BB45-F83B-3D05-8EC4-AF921FA2F196}"/>
              </a:ext>
            </a:extLst>
          </p:cNvPr>
          <p:cNvSpPr txBox="1">
            <a:spLocks/>
          </p:cNvSpPr>
          <p:nvPr/>
        </p:nvSpPr>
        <p:spPr>
          <a:xfrm>
            <a:off x="304900" y="71439"/>
            <a:ext cx="7038900" cy="585788"/>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400"/>
              <a:buFont typeface="Century Gothic" panose="020B0502020202020204"/>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sz="3000" b="1" dirty="0">
                <a:latin typeface="Times New Roman" panose="02020603050405020304"/>
                <a:ea typeface="Times New Roman" panose="02020603050405020304"/>
                <a:cs typeface="Times New Roman" panose="02020603050405020304"/>
                <a:sym typeface="Times New Roman" panose="02020603050405020304"/>
              </a:rPr>
              <a:t>    OBJECTIVES</a:t>
            </a:r>
          </a:p>
        </p:txBody>
      </p:sp>
      <p:sp>
        <p:nvSpPr>
          <p:cNvPr id="5" name="Text Placeholder 2">
            <a:extLst>
              <a:ext uri="{FF2B5EF4-FFF2-40B4-BE49-F238E27FC236}">
                <a16:creationId xmlns:a16="http://schemas.microsoft.com/office/drawing/2014/main" id="{5F6D5A64-FB49-C158-76CC-0A2BC2F38612}"/>
              </a:ext>
            </a:extLst>
          </p:cNvPr>
          <p:cNvSpPr txBox="1">
            <a:spLocks/>
          </p:cNvSpPr>
          <p:nvPr/>
        </p:nvSpPr>
        <p:spPr>
          <a:xfrm>
            <a:off x="657225" y="1120417"/>
            <a:ext cx="8151019" cy="3573025"/>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chemeClr val="dk1"/>
              </a:buClr>
              <a:buSzPts val="2100"/>
              <a:buFont typeface="Arial" panose="020B0604020202020204"/>
              <a:buChar char="•"/>
              <a:defRPr sz="21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42900" algn="l" rtl="0">
              <a:lnSpc>
                <a:spcPct val="90000"/>
              </a:lnSpc>
              <a:spcBef>
                <a:spcPts val="400"/>
              </a:spcBef>
              <a:spcAft>
                <a:spcPts val="0"/>
              </a:spcAft>
              <a:buClr>
                <a:schemeClr val="dk1"/>
              </a:buClr>
              <a:buSzPts val="1800"/>
              <a:buFont typeface="Arial" panose="020B0604020202020204"/>
              <a:buChar char="•"/>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L="1371600" marR="0" lvl="2" indent="-323850" algn="l" rtl="0">
              <a:lnSpc>
                <a:spcPct val="90000"/>
              </a:lnSpc>
              <a:spcBef>
                <a:spcPts val="400"/>
              </a:spcBef>
              <a:spcAft>
                <a:spcPts val="0"/>
              </a:spcAft>
              <a:buClr>
                <a:schemeClr val="dk1"/>
              </a:buClr>
              <a:buSzPts val="1500"/>
              <a:buFont typeface="Arial" panose="020B0604020202020204"/>
              <a:buChar char="•"/>
              <a:defRPr sz="15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L="1828800" marR="0" lvl="3"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L="2286000" marR="0" lvl="4"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L="2743200" marR="0" lvl="5"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L="3200400" marR="0" lvl="6"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L="3657600" marR="0" lvl="7"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L="4114800" marR="0" lvl="8"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a:pPr marL="95250" indent="0" algn="ctr">
              <a:buNone/>
            </a:pPr>
            <a:r>
              <a:rPr lang="en-US" sz="2000" dirty="0">
                <a:solidFill>
                  <a:schemeClr val="tx1"/>
                </a:solidFill>
                <a:latin typeface="Times New Roman" panose="02020603050405020304" pitchFamily="18" charset="0"/>
                <a:cs typeface="Times New Roman" panose="02020603050405020304" pitchFamily="18" charset="0"/>
              </a:rPr>
              <a:t>The objective of this project is to automate the deployment of ML models into the core software system or as a service component.</a:t>
            </a:r>
          </a:p>
          <a:p>
            <a:pPr marL="95250" indent="0" algn="ctr">
              <a:buNone/>
            </a:pPr>
            <a:endParaRPr lang="en-US" sz="2000" dirty="0">
              <a:solidFill>
                <a:schemeClr val="tx1"/>
              </a:solidFill>
              <a:latin typeface="Times New Roman" panose="02020603050405020304" pitchFamily="18" charset="0"/>
              <a:cs typeface="Times New Roman" panose="02020603050405020304" pitchFamily="18" charset="0"/>
            </a:endParaRPr>
          </a:p>
          <a:p>
            <a:pPr marL="95250" indent="0" algn="ctr">
              <a:buNone/>
            </a:pPr>
            <a:r>
              <a:rPr lang="en-US" sz="2000" dirty="0">
                <a:solidFill>
                  <a:schemeClr val="tx1"/>
                </a:solidFill>
                <a:latin typeface="Times New Roman" panose="02020603050405020304" pitchFamily="18" charset="0"/>
                <a:cs typeface="Times New Roman" panose="02020603050405020304" pitchFamily="18" charset="0"/>
              </a:rPr>
              <a:t>Deploy the diabetes prediction model in Amazon sagemaker to predict whether a person has diabetes or not based on 8 features. </a:t>
            </a:r>
          </a:p>
          <a:p>
            <a:pPr marL="95250" indent="0" algn="ctr">
              <a:buNone/>
            </a:pPr>
            <a:endParaRPr lang="en-US" sz="2000" dirty="0">
              <a:solidFill>
                <a:schemeClr val="tx1"/>
              </a:solidFill>
              <a:latin typeface="Times New Roman" panose="02020603050405020304" pitchFamily="18" charset="0"/>
              <a:cs typeface="Times New Roman" panose="02020603050405020304" pitchFamily="18" charset="0"/>
            </a:endParaRPr>
          </a:p>
          <a:p>
            <a:pPr marL="95250" indent="0" algn="ctr">
              <a:buNone/>
            </a:pP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XGBoost</a:t>
            </a:r>
            <a:r>
              <a:rPr lang="en-US" sz="2000" dirty="0">
                <a:solidFill>
                  <a:schemeClr val="tx1"/>
                </a:solidFill>
                <a:latin typeface="Times New Roman" panose="02020603050405020304" pitchFamily="18" charset="0"/>
                <a:cs typeface="Times New Roman" panose="02020603050405020304" pitchFamily="18" charset="0"/>
              </a:rPr>
              <a:t> Classifier-----</a:t>
            </a:r>
          </a:p>
          <a:p>
            <a:endParaRPr lang="en-US" sz="2000" dirty="0">
              <a:solidFill>
                <a:schemeClr val="tx1"/>
              </a:solidFill>
              <a:latin typeface="Times New Roman" panose="02020603050405020304" pitchFamily="18" charset="0"/>
              <a:cs typeface="Times New Roman" panose="02020603050405020304" pitchFamily="18" charset="0"/>
            </a:endParaRPr>
          </a:p>
          <a:p>
            <a:pPr marL="95250" indent="0" algn="ctr">
              <a:buNone/>
            </a:pPr>
            <a:r>
              <a:rPr lang="en-US" sz="2000" dirty="0">
                <a:solidFill>
                  <a:schemeClr val="tx1"/>
                </a:solidFill>
                <a:latin typeface="Times New Roman" panose="02020603050405020304" pitchFamily="18" charset="0"/>
                <a:cs typeface="Times New Roman" panose="02020603050405020304" pitchFamily="18" charset="0"/>
              </a:rPr>
              <a:t>Amazon sagemaker reduces the time and cost of pushing this model into production.</a:t>
            </a:r>
          </a:p>
        </p:txBody>
      </p:sp>
    </p:spTree>
    <p:extLst>
      <p:ext uri="{BB962C8B-B14F-4D97-AF65-F5344CB8AC3E}">
        <p14:creationId xmlns:p14="http://schemas.microsoft.com/office/powerpoint/2010/main" val="3950346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88;p22">
            <a:extLst>
              <a:ext uri="{FF2B5EF4-FFF2-40B4-BE49-F238E27FC236}">
                <a16:creationId xmlns:a16="http://schemas.microsoft.com/office/drawing/2014/main" id="{F502B22B-8DAA-D69C-56F7-2862332695FD}"/>
              </a:ext>
            </a:extLst>
          </p:cNvPr>
          <p:cNvSpPr txBox="1">
            <a:spLocks/>
          </p:cNvSpPr>
          <p:nvPr/>
        </p:nvSpPr>
        <p:spPr>
          <a:xfrm>
            <a:off x="304900" y="71439"/>
            <a:ext cx="1881088" cy="585788"/>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400"/>
              <a:buFont typeface="Century Gothic" panose="020B0502020202020204"/>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sz="3000" b="1" dirty="0">
                <a:latin typeface="Times New Roman" panose="02020603050405020304"/>
                <a:ea typeface="Times New Roman" panose="02020603050405020304"/>
                <a:cs typeface="Times New Roman" panose="02020603050405020304"/>
                <a:sym typeface="Times New Roman" panose="02020603050405020304"/>
              </a:rPr>
              <a:t>    SCOPE </a:t>
            </a:r>
          </a:p>
        </p:txBody>
      </p:sp>
      <p:sp>
        <p:nvSpPr>
          <p:cNvPr id="5" name="Text Placeholder 2">
            <a:extLst>
              <a:ext uri="{FF2B5EF4-FFF2-40B4-BE49-F238E27FC236}">
                <a16:creationId xmlns:a16="http://schemas.microsoft.com/office/drawing/2014/main" id="{134512B0-96CB-9F4F-DFD4-194D2CFFC7B1}"/>
              </a:ext>
            </a:extLst>
          </p:cNvPr>
          <p:cNvSpPr txBox="1">
            <a:spLocks/>
          </p:cNvSpPr>
          <p:nvPr/>
        </p:nvSpPr>
        <p:spPr>
          <a:xfrm>
            <a:off x="628649" y="1157408"/>
            <a:ext cx="8343900" cy="169537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chemeClr val="dk1"/>
              </a:buClr>
              <a:buSzPts val="2100"/>
              <a:buFont typeface="Arial" panose="020B0604020202020204"/>
              <a:buChar char="•"/>
              <a:defRPr sz="21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42900" algn="l" rtl="0">
              <a:lnSpc>
                <a:spcPct val="90000"/>
              </a:lnSpc>
              <a:spcBef>
                <a:spcPts val="400"/>
              </a:spcBef>
              <a:spcAft>
                <a:spcPts val="0"/>
              </a:spcAft>
              <a:buClr>
                <a:schemeClr val="dk1"/>
              </a:buClr>
              <a:buSzPts val="1800"/>
              <a:buFont typeface="Arial" panose="020B0604020202020204"/>
              <a:buChar char="•"/>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L="1371600" marR="0" lvl="2" indent="-323850" algn="l" rtl="0">
              <a:lnSpc>
                <a:spcPct val="90000"/>
              </a:lnSpc>
              <a:spcBef>
                <a:spcPts val="400"/>
              </a:spcBef>
              <a:spcAft>
                <a:spcPts val="0"/>
              </a:spcAft>
              <a:buClr>
                <a:schemeClr val="dk1"/>
              </a:buClr>
              <a:buSzPts val="1500"/>
              <a:buFont typeface="Arial" panose="020B0604020202020204"/>
              <a:buChar char="•"/>
              <a:defRPr sz="15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L="1828800" marR="0" lvl="3"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L="2286000" marR="0" lvl="4"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L="2743200" marR="0" lvl="5"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L="3200400" marR="0" lvl="6"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L="3657600" marR="0" lvl="7"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L="4114800" marR="0" lvl="8"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a:r>
              <a:rPr lang="en-US" sz="2000" dirty="0">
                <a:solidFill>
                  <a:schemeClr val="tx1"/>
                </a:solidFill>
                <a:latin typeface="Times New Roman" panose="02020603050405020304" pitchFamily="18" charset="0"/>
                <a:cs typeface="Times New Roman" panose="02020603050405020304" pitchFamily="18" charset="0"/>
              </a:rPr>
              <a:t>The tremendous amounts of projects have been deployed using machine learning, there is still scope for more.</a:t>
            </a:r>
          </a:p>
          <a:p>
            <a:pPr marL="95250" indent="0">
              <a:buNone/>
            </a:pPr>
            <a:endParaRPr lang="en-US" sz="2000" dirty="0">
              <a:solidFill>
                <a:schemeClr val="tx1"/>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Adopting AWS practice gives faster time to market for ML project by delivering the following benefits: </a:t>
            </a:r>
          </a:p>
        </p:txBody>
      </p:sp>
      <p:sp>
        <p:nvSpPr>
          <p:cNvPr id="7" name="TextBox 6">
            <a:extLst>
              <a:ext uri="{FF2B5EF4-FFF2-40B4-BE49-F238E27FC236}">
                <a16:creationId xmlns:a16="http://schemas.microsoft.com/office/drawing/2014/main" id="{B9FDD676-7189-7501-ED04-D2ADCC732650}"/>
              </a:ext>
            </a:extLst>
          </p:cNvPr>
          <p:cNvSpPr txBox="1"/>
          <p:nvPr/>
        </p:nvSpPr>
        <p:spPr>
          <a:xfrm>
            <a:off x="3421856" y="2933781"/>
            <a:ext cx="2300287" cy="1669240"/>
          </a:xfrm>
          <a:prstGeom prst="rect">
            <a:avLst/>
          </a:prstGeom>
          <a:noFill/>
        </p:spPr>
        <p:txBody>
          <a:bodyPr wrap="square">
            <a:spAutoFit/>
          </a:bodyPr>
          <a:lstStyle/>
          <a:p>
            <a:pPr marL="285750" indent="-285750">
              <a:lnSpc>
                <a:spcPct val="150000"/>
              </a:lnSpc>
              <a:buFont typeface="Courier New" panose="02070309020205020404" pitchFamily="49" charset="0"/>
              <a:buChar char="o"/>
            </a:pPr>
            <a:r>
              <a:rPr lang="en-US" dirty="0">
                <a:solidFill>
                  <a:schemeClr val="tx1"/>
                </a:solidFill>
                <a:latin typeface="Times New Roman" panose="02020603050405020304" pitchFamily="18" charset="0"/>
                <a:cs typeface="Times New Roman" panose="02020603050405020304" pitchFamily="18" charset="0"/>
              </a:rPr>
              <a:t>Productive</a:t>
            </a:r>
          </a:p>
          <a:p>
            <a:pPr marL="285750" indent="-285750">
              <a:lnSpc>
                <a:spcPct val="150000"/>
              </a:lnSpc>
              <a:buFont typeface="Courier New" panose="02070309020205020404" pitchFamily="49" charset="0"/>
              <a:buChar char="o"/>
            </a:pPr>
            <a:r>
              <a:rPr lang="en-US" dirty="0">
                <a:solidFill>
                  <a:schemeClr val="tx1"/>
                </a:solidFill>
                <a:latin typeface="Times New Roman" panose="02020603050405020304" pitchFamily="18" charset="0"/>
                <a:cs typeface="Times New Roman" panose="02020603050405020304" pitchFamily="18" charset="0"/>
              </a:rPr>
              <a:t>Repeatability</a:t>
            </a:r>
          </a:p>
          <a:p>
            <a:pPr marL="285750" indent="-285750">
              <a:lnSpc>
                <a:spcPct val="150000"/>
              </a:lnSpc>
              <a:buFont typeface="Courier New" panose="02070309020205020404" pitchFamily="49" charset="0"/>
              <a:buChar char="o"/>
            </a:pPr>
            <a:r>
              <a:rPr lang="en-US" dirty="0">
                <a:solidFill>
                  <a:schemeClr val="tx1"/>
                </a:solidFill>
                <a:latin typeface="Times New Roman" panose="02020603050405020304" pitchFamily="18" charset="0"/>
                <a:cs typeface="Times New Roman" panose="02020603050405020304" pitchFamily="18" charset="0"/>
              </a:rPr>
              <a:t>Reliability</a:t>
            </a:r>
          </a:p>
          <a:p>
            <a:pPr marL="285750" indent="-285750">
              <a:lnSpc>
                <a:spcPct val="150000"/>
              </a:lnSpc>
              <a:buFont typeface="Courier New" panose="02070309020205020404" pitchFamily="49" charset="0"/>
              <a:buChar char="o"/>
            </a:pPr>
            <a:r>
              <a:rPr lang="en-US" dirty="0">
                <a:solidFill>
                  <a:schemeClr val="tx1"/>
                </a:solidFill>
                <a:latin typeface="Times New Roman" panose="02020603050405020304" pitchFamily="18" charset="0"/>
                <a:cs typeface="Times New Roman" panose="02020603050405020304" pitchFamily="18" charset="0"/>
              </a:rPr>
              <a:t>Auditability</a:t>
            </a:r>
          </a:p>
          <a:p>
            <a:pPr marL="285750" indent="-285750">
              <a:lnSpc>
                <a:spcPct val="150000"/>
              </a:lnSpc>
              <a:buFont typeface="Courier New" panose="02070309020205020404" pitchFamily="49" charset="0"/>
              <a:buChar char="o"/>
            </a:pPr>
            <a:r>
              <a:rPr lang="en-US" dirty="0">
                <a:solidFill>
                  <a:schemeClr val="tx1"/>
                </a:solidFill>
                <a:latin typeface="Times New Roman" panose="02020603050405020304" pitchFamily="18" charset="0"/>
                <a:cs typeface="Times New Roman" panose="02020603050405020304" pitchFamily="18" charset="0"/>
              </a:rPr>
              <a:t>Data and Model quality</a:t>
            </a:r>
            <a:endParaRPr lang="en-IN" dirty="0"/>
          </a:p>
        </p:txBody>
      </p:sp>
    </p:spTree>
    <p:extLst>
      <p:ext uri="{BB962C8B-B14F-4D97-AF65-F5344CB8AC3E}">
        <p14:creationId xmlns:p14="http://schemas.microsoft.com/office/powerpoint/2010/main" val="2980455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88;p22">
            <a:extLst>
              <a:ext uri="{FF2B5EF4-FFF2-40B4-BE49-F238E27FC236}">
                <a16:creationId xmlns:a16="http://schemas.microsoft.com/office/drawing/2014/main" id="{26C5417E-8066-6C2A-98D6-06F40E52C1E2}"/>
              </a:ext>
            </a:extLst>
          </p:cNvPr>
          <p:cNvSpPr txBox="1">
            <a:spLocks/>
          </p:cNvSpPr>
          <p:nvPr/>
        </p:nvSpPr>
        <p:spPr>
          <a:xfrm>
            <a:off x="304900" y="71439"/>
            <a:ext cx="5345806" cy="585788"/>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400"/>
              <a:buFont typeface="Century Gothic" panose="020B0502020202020204"/>
              <a:buNone/>
              <a:defRPr sz="2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sz="3000" b="1" dirty="0">
                <a:latin typeface="Times New Roman" panose="02020603050405020304"/>
                <a:ea typeface="Times New Roman" panose="02020603050405020304"/>
                <a:cs typeface="Times New Roman" panose="02020603050405020304"/>
                <a:sym typeface="Times New Roman" panose="02020603050405020304"/>
              </a:rPr>
              <a:t>    SYSTEM ANALYSIS</a:t>
            </a:r>
          </a:p>
        </p:txBody>
      </p:sp>
      <p:sp>
        <p:nvSpPr>
          <p:cNvPr id="5" name="Title 1">
            <a:extLst>
              <a:ext uri="{FF2B5EF4-FFF2-40B4-BE49-F238E27FC236}">
                <a16:creationId xmlns:a16="http://schemas.microsoft.com/office/drawing/2014/main" id="{CC708CEA-D9FD-B539-8C1A-D495AA226EC9}"/>
              </a:ext>
            </a:extLst>
          </p:cNvPr>
          <p:cNvSpPr txBox="1">
            <a:spLocks/>
          </p:cNvSpPr>
          <p:nvPr/>
        </p:nvSpPr>
        <p:spPr>
          <a:xfrm>
            <a:off x="4988122" y="1414182"/>
            <a:ext cx="3468291" cy="592138"/>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entury Gothic" panose="020B0502020202020204"/>
              <a:buNone/>
              <a:defRPr sz="3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EXISTING SYSTEMS</a:t>
            </a:r>
            <a:endParaRPr lang="en-IN" sz="2400" b="1" dirty="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22109071-35A6-3EBC-7CDC-E5B3918FB6B0}"/>
              </a:ext>
            </a:extLst>
          </p:cNvPr>
          <p:cNvPicPr>
            <a:picLocks noChangeAspect="1"/>
          </p:cNvPicPr>
          <p:nvPr/>
        </p:nvPicPr>
        <p:blipFill rotWithShape="1">
          <a:blip r:embed="rId2"/>
          <a:srcRect l="18595" t="1720" r="30391"/>
          <a:stretch/>
        </p:blipFill>
        <p:spPr>
          <a:xfrm>
            <a:off x="768119" y="850083"/>
            <a:ext cx="3625118" cy="392829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9" name="TextBox 28">
            <a:extLst>
              <a:ext uri="{FF2B5EF4-FFF2-40B4-BE49-F238E27FC236}">
                <a16:creationId xmlns:a16="http://schemas.microsoft.com/office/drawing/2014/main" id="{6C65771E-FA7C-F72B-1022-B53E684D7CF2}"/>
              </a:ext>
            </a:extLst>
          </p:cNvPr>
          <p:cNvSpPr txBox="1"/>
          <p:nvPr/>
        </p:nvSpPr>
        <p:spPr>
          <a:xfrm>
            <a:off x="4213029" y="2051648"/>
            <a:ext cx="4702371" cy="1525161"/>
          </a:xfrm>
          <a:prstGeom prst="rect">
            <a:avLst/>
          </a:prstGeom>
          <a:noFill/>
        </p:spPr>
        <p:txBody>
          <a:bodyPr wrap="square">
            <a:spAutoFit/>
          </a:bodyPr>
          <a:lstStyle/>
          <a:p>
            <a:pPr algn="ctr">
              <a:lnSpc>
                <a:spcPct val="150000"/>
              </a:lnSpc>
            </a:pPr>
            <a:r>
              <a:rPr lang="en-US" sz="1600" dirty="0">
                <a:solidFill>
                  <a:schemeClr val="tx1"/>
                </a:solidFill>
                <a:latin typeface="Times New Roman" panose="02020603050405020304" pitchFamily="18" charset="0"/>
                <a:cs typeface="Times New Roman" panose="02020603050405020304" pitchFamily="18" charset="0"/>
              </a:rPr>
              <a:t>To create the whole ML model we used separate tools, to perform each task such as: ML code, Containerizing the model, Model deploy, Integration, Model monitoring and so on.,</a:t>
            </a:r>
            <a:endParaRPr lang="en-IN" sz="1600" dirty="0"/>
          </a:p>
        </p:txBody>
      </p:sp>
    </p:spTree>
    <p:extLst>
      <p:ext uri="{BB962C8B-B14F-4D97-AF65-F5344CB8AC3E}">
        <p14:creationId xmlns:p14="http://schemas.microsoft.com/office/powerpoint/2010/main" val="1069275101"/>
      </p:ext>
    </p:extLst>
  </p:cSld>
  <p:clrMapOvr>
    <a:masterClrMapping/>
  </p:clrMapOvr>
</p:sld>
</file>

<file path=ppt/theme/theme1.xml><?xml version="1.0" encoding="utf-8"?>
<a:theme xmlns:a="http://schemas.openxmlformats.org/drawingml/2006/main" name="Data Analysis Powerpoint Template - www.freepptbackgrounds.net">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1187</TotalTime>
  <Words>1743</Words>
  <Application>Microsoft Office PowerPoint</Application>
  <PresentationFormat>On-screen Show (16:9)</PresentationFormat>
  <Paragraphs>193</Paragraphs>
  <Slides>27</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Times New Roman</vt:lpstr>
      <vt:lpstr>Century Gothic</vt:lpstr>
      <vt:lpstr>EB Garamond</vt:lpstr>
      <vt:lpstr>Arial</vt:lpstr>
      <vt:lpstr>Bookman Old Style</vt:lpstr>
      <vt:lpstr>Wingdings</vt:lpstr>
      <vt:lpstr>Courier New</vt:lpstr>
      <vt:lpstr>Georgia</vt:lpstr>
      <vt:lpstr>Calibri</vt:lpstr>
      <vt:lpstr>Data Analysis Powerpoint Template - www.freepptbackgrounds.net</vt:lpstr>
      <vt:lpstr>MLOPS - DEPLOYMENT OF ML MODEL USING AWS SAGEMAKER</vt:lpstr>
      <vt:lpstr>    INDEX</vt:lpstr>
      <vt:lpstr>    INTRODUCTION</vt:lpstr>
      <vt:lpstr>MLOPS</vt:lpstr>
      <vt:lpstr> AWS (Amazon Web Service)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:MLOPS - Deployment of ML pipelines using AWS sagemaker</dc:title>
  <dc:creator/>
  <cp:lastModifiedBy>nainaz.nainaz05@gmail.com</cp:lastModifiedBy>
  <cp:revision>29</cp:revision>
  <dcterms:created xsi:type="dcterms:W3CDTF">2022-04-11T06:21:40Z</dcterms:created>
  <dcterms:modified xsi:type="dcterms:W3CDTF">2022-07-29T13:23:31Z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ECD743F851674CDFA61C9CB55B34E95C</vt:lpwstr>
  </property>
  <property fmtid="{D5CDD505-2E9C-101B-9397-08002B2CF9AE}" pid="3" name="KSOProductBuildVer">
    <vt:lpwstr>1033-11.2.0.11042</vt:lpwstr>
  </property>
</Properties>
</file>